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262" r:id="rId3"/>
    <p:sldId id="263" r:id="rId4"/>
    <p:sldId id="281" r:id="rId5"/>
    <p:sldId id="266" r:id="rId6"/>
    <p:sldId id="267" r:id="rId7"/>
    <p:sldId id="268" r:id="rId8"/>
    <p:sldId id="269" r:id="rId9"/>
    <p:sldId id="270" r:id="rId10"/>
    <p:sldId id="282" r:id="rId11"/>
    <p:sldId id="283" r:id="rId12"/>
    <p:sldId id="277" r:id="rId13"/>
    <p:sldId id="275" r:id="rId14"/>
    <p:sldId id="280" r:id="rId15"/>
    <p:sldId id="271" r:id="rId16"/>
    <p:sldId id="278" r:id="rId17"/>
    <p:sldId id="279" r:id="rId18"/>
    <p:sldId id="276" r:id="rId19"/>
    <p:sldId id="274" r:id="rId20"/>
    <p:sldId id="272" r:id="rId21"/>
    <p:sldId id="273" r:id="rId22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39" autoAdjust="0"/>
    <p:restoredTop sz="87309" autoAdjust="0"/>
  </p:normalViewPr>
  <p:slideViewPr>
    <p:cSldViewPr snapToGrid="0">
      <p:cViewPr varScale="1">
        <p:scale>
          <a:sx n="99" d="100"/>
          <a:sy n="99" d="100"/>
        </p:scale>
        <p:origin x="97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0FA739-6C83-4020-AB78-66EB6BD4B167}" type="datetimeFigureOut">
              <a:rPr lang="tr-TR" smtClean="0"/>
              <a:t>30.05.2022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A7C9E-9721-44B6-8BB7-E3640830CE7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85586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 </a:t>
            </a:r>
            <a:r>
              <a:rPr lang="en-US" dirty="0" err="1"/>
              <a:t>amaçla</a:t>
            </a:r>
            <a:r>
              <a:rPr lang="en-US" dirty="0"/>
              <a:t> ile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strateji</a:t>
            </a:r>
            <a:r>
              <a:rPr lang="en-US" dirty="0"/>
              <a:t> </a:t>
            </a:r>
            <a:r>
              <a:rPr lang="en-US" dirty="0" err="1"/>
              <a:t>koleksiyonu</a:t>
            </a:r>
            <a:r>
              <a:rPr lang="en-US" dirty="0"/>
              <a:t> </a:t>
            </a:r>
            <a:r>
              <a:rPr lang="en-US" dirty="0" err="1"/>
              <a:t>oluşturmak</a:t>
            </a:r>
            <a:r>
              <a:rPr lang="en-US" dirty="0"/>
              <a:t>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A7C9E-9721-44B6-8BB7-E3640830CE76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60792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Kendi</a:t>
            </a:r>
            <a:r>
              <a:rPr lang="en-US" dirty="0"/>
              <a:t> </a:t>
            </a:r>
            <a:r>
              <a:rPr lang="en-US" dirty="0" err="1"/>
              <a:t>Kendine</a:t>
            </a:r>
            <a:r>
              <a:rPr lang="en-US" dirty="0"/>
              <a:t> </a:t>
            </a:r>
            <a:r>
              <a:rPr lang="en-US" dirty="0" err="1"/>
              <a:t>zamanlama</a:t>
            </a:r>
            <a:r>
              <a:rPr lang="en-US" dirty="0"/>
              <a:t> </a:t>
            </a:r>
            <a:r>
              <a:rPr lang="en-US" dirty="0" err="1"/>
              <a:t>yönteminin</a:t>
            </a:r>
            <a:r>
              <a:rPr lang="en-US" dirty="0"/>
              <a:t> ilk </a:t>
            </a:r>
            <a:r>
              <a:rPr lang="en-US" dirty="0" err="1"/>
              <a:t>örnekleri</a:t>
            </a:r>
            <a:r>
              <a:rPr lang="en-US" dirty="0"/>
              <a:t> </a:t>
            </a:r>
            <a:r>
              <a:rPr lang="en-US" dirty="0" err="1"/>
              <a:t>CPU’lar</a:t>
            </a:r>
            <a:r>
              <a:rPr lang="en-US" dirty="0"/>
              <a:t> </a:t>
            </a:r>
            <a:r>
              <a:rPr lang="en-US" dirty="0" err="1"/>
              <a:t>içindi</a:t>
            </a:r>
            <a:r>
              <a:rPr lang="en-US" dirty="0"/>
              <a:t>,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sonra</a:t>
            </a:r>
            <a:r>
              <a:rPr lang="en-US" dirty="0"/>
              <a:t> </a:t>
            </a:r>
            <a:r>
              <a:rPr lang="en-US" dirty="0" err="1"/>
              <a:t>GPU’lar</a:t>
            </a:r>
            <a:r>
              <a:rPr lang="en-US" dirty="0"/>
              <a:t> için </a:t>
            </a:r>
            <a:r>
              <a:rPr lang="en-US" dirty="0" err="1"/>
              <a:t>çeşitli</a:t>
            </a:r>
            <a:r>
              <a:rPr lang="en-US" dirty="0"/>
              <a:t> </a:t>
            </a:r>
            <a:r>
              <a:rPr lang="en-US" dirty="0" err="1"/>
              <a:t>uygulamalar</a:t>
            </a:r>
            <a:r>
              <a:rPr lang="en-US" dirty="0"/>
              <a:t> </a:t>
            </a:r>
            <a:r>
              <a:rPr lang="en-US" dirty="0" err="1"/>
              <a:t>önerildi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Matrisi</a:t>
            </a:r>
            <a:r>
              <a:rPr lang="en-US" dirty="0"/>
              <a:t> </a:t>
            </a:r>
            <a:r>
              <a:rPr lang="en-US" dirty="0" err="1"/>
              <a:t>inceleyrek</a:t>
            </a:r>
            <a:r>
              <a:rPr lang="en-US" dirty="0"/>
              <a:t> </a:t>
            </a:r>
            <a:r>
              <a:rPr lang="en-US" dirty="0" err="1"/>
              <a:t>yeniden</a:t>
            </a:r>
            <a:r>
              <a:rPr lang="en-US" dirty="0"/>
              <a:t> </a:t>
            </a:r>
            <a:r>
              <a:rPr lang="en-US" dirty="0" err="1"/>
              <a:t>sırala</a:t>
            </a:r>
            <a:r>
              <a:rPr lang="en-US" dirty="0"/>
              <a:t> </a:t>
            </a:r>
            <a:r>
              <a:rPr lang="en-US" dirty="0" err="1"/>
              <a:t>kodu</a:t>
            </a:r>
            <a:r>
              <a:rPr lang="en-US" dirty="0"/>
              <a:t> </a:t>
            </a:r>
            <a:r>
              <a:rPr lang="en-US" dirty="0" err="1"/>
              <a:t>üretirler</a:t>
            </a:r>
            <a:r>
              <a:rPr lang="en-US" dirty="0"/>
              <a:t>. Matris </a:t>
            </a:r>
            <a:r>
              <a:rPr lang="en-US" dirty="0" err="1"/>
              <a:t>derleme</a:t>
            </a:r>
            <a:r>
              <a:rPr lang="en-US" dirty="0"/>
              <a:t> </a:t>
            </a:r>
            <a:r>
              <a:rPr lang="en-US" dirty="0" err="1"/>
              <a:t>işlemi</a:t>
            </a:r>
            <a:r>
              <a:rPr lang="en-US" dirty="0"/>
              <a:t> </a:t>
            </a:r>
            <a:r>
              <a:rPr lang="en-US" dirty="0" err="1"/>
              <a:t>esnasında</a:t>
            </a:r>
            <a:r>
              <a:rPr lang="en-US" dirty="0"/>
              <a:t> </a:t>
            </a:r>
            <a:r>
              <a:rPr lang="en-US" dirty="0" err="1"/>
              <a:t>sembolik</a:t>
            </a:r>
            <a:r>
              <a:rPr lang="en-US" dirty="0"/>
              <a:t> olarak </a:t>
            </a:r>
            <a:r>
              <a:rPr lang="en-US" dirty="0" err="1"/>
              <a:t>analiz</a:t>
            </a:r>
            <a:r>
              <a:rPr lang="en-US" dirty="0"/>
              <a:t> </a:t>
            </a:r>
            <a:r>
              <a:rPr lang="en-US" dirty="0" err="1"/>
              <a:t>edilir</a:t>
            </a:r>
            <a:r>
              <a:rPr lang="en-US" dirty="0"/>
              <a:t> ve </a:t>
            </a:r>
            <a:r>
              <a:rPr lang="en-US" dirty="0" err="1"/>
              <a:t>çeşitli</a:t>
            </a:r>
            <a:r>
              <a:rPr lang="en-US" dirty="0"/>
              <a:t> </a:t>
            </a:r>
            <a:r>
              <a:rPr lang="en-US" dirty="0" err="1"/>
              <a:t>seyrek</a:t>
            </a:r>
            <a:r>
              <a:rPr lang="en-US" dirty="0"/>
              <a:t> </a:t>
            </a:r>
            <a:r>
              <a:rPr lang="en-US" dirty="0" err="1"/>
              <a:t>matris</a:t>
            </a:r>
            <a:r>
              <a:rPr lang="en-US" dirty="0"/>
              <a:t> işlemleri için </a:t>
            </a:r>
            <a:r>
              <a:rPr lang="en-US" dirty="0" err="1"/>
              <a:t>özgün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üretir</a:t>
            </a:r>
            <a:r>
              <a:rPr lang="en-US" dirty="0"/>
              <a:t>(</a:t>
            </a:r>
            <a:r>
              <a:rPr lang="en-US" dirty="0" err="1"/>
              <a:t>Sympiler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Graf </a:t>
            </a:r>
            <a:r>
              <a:rPr lang="en-US" dirty="0" err="1"/>
              <a:t>Renklendirme</a:t>
            </a:r>
            <a:r>
              <a:rPr lang="en-US" dirty="0"/>
              <a:t> </a:t>
            </a:r>
            <a:r>
              <a:rPr lang="en-US" dirty="0" err="1"/>
              <a:t>Cpu’lar</a:t>
            </a:r>
            <a:r>
              <a:rPr lang="en-US" dirty="0"/>
              <a:t> </a:t>
            </a:r>
            <a:r>
              <a:rPr lang="en-US" dirty="0" err="1"/>
              <a:t>üzerinde</a:t>
            </a:r>
            <a:r>
              <a:rPr lang="en-US" dirty="0"/>
              <a:t> </a:t>
            </a:r>
            <a:r>
              <a:rPr lang="en-US" dirty="0" err="1"/>
              <a:t>kullanılak</a:t>
            </a:r>
            <a:r>
              <a:rPr lang="en-US" dirty="0"/>
              <a:t> </a:t>
            </a:r>
            <a:r>
              <a:rPr lang="en-US" dirty="0" err="1"/>
              <a:t>üzere</a:t>
            </a:r>
            <a:r>
              <a:rPr lang="en-US" dirty="0"/>
              <a:t>, </a:t>
            </a:r>
            <a:r>
              <a:rPr lang="en-US" dirty="0" err="1"/>
              <a:t>cebirsel</a:t>
            </a:r>
            <a:r>
              <a:rPr lang="en-US" dirty="0"/>
              <a:t> </a:t>
            </a:r>
            <a:r>
              <a:rPr lang="en-US" dirty="0" err="1"/>
              <a:t>blok</a:t>
            </a:r>
            <a:r>
              <a:rPr lang="en-US" dirty="0"/>
              <a:t>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renkli</a:t>
            </a:r>
            <a:r>
              <a:rPr lang="en-US" dirty="0"/>
              <a:t> </a:t>
            </a:r>
            <a:r>
              <a:rPr lang="en-US" dirty="0" err="1"/>
              <a:t>sıralama</a:t>
            </a:r>
            <a:r>
              <a:rPr lang="en-US" dirty="0"/>
              <a:t> </a:t>
            </a:r>
            <a:r>
              <a:rPr lang="en-US" dirty="0" err="1"/>
              <a:t>yöntemi</a:t>
            </a:r>
            <a:r>
              <a:rPr lang="en-US" dirty="0"/>
              <a:t> </a:t>
            </a:r>
            <a:r>
              <a:rPr lang="en-US" dirty="0" err="1"/>
              <a:t>önerilir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Bizim</a:t>
            </a:r>
            <a:r>
              <a:rPr lang="en-US" dirty="0"/>
              <a:t> </a:t>
            </a:r>
            <a:r>
              <a:rPr lang="en-US" dirty="0" err="1"/>
              <a:t>algoritmalarımız</a:t>
            </a:r>
            <a:r>
              <a:rPr lang="en-US" dirty="0"/>
              <a:t> </a:t>
            </a:r>
            <a:r>
              <a:rPr lang="en-US" dirty="0" err="1"/>
              <a:t>burada</a:t>
            </a:r>
            <a:r>
              <a:rPr lang="en-US" dirty="0"/>
              <a:t> ki </a:t>
            </a:r>
            <a:r>
              <a:rPr lang="en-US" dirty="0" err="1"/>
              <a:t>yöntemlerden</a:t>
            </a:r>
            <a:r>
              <a:rPr lang="en-US" dirty="0"/>
              <a:t> </a:t>
            </a:r>
            <a:r>
              <a:rPr lang="en-US" dirty="0" err="1"/>
              <a:t>farklı</a:t>
            </a:r>
            <a:r>
              <a:rPr lang="en-US" dirty="0"/>
              <a:t> ve </a:t>
            </a:r>
            <a:r>
              <a:rPr lang="en-US" dirty="0" err="1"/>
              <a:t>özgün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yapıya</a:t>
            </a:r>
            <a:r>
              <a:rPr lang="en-US" dirty="0"/>
              <a:t> </a:t>
            </a:r>
            <a:r>
              <a:rPr lang="en-US" dirty="0" err="1"/>
              <a:t>sahiptir</a:t>
            </a:r>
            <a:r>
              <a:rPr lang="en-US" dirty="0"/>
              <a:t>. </a:t>
            </a:r>
            <a:r>
              <a:rPr lang="en-US" dirty="0" err="1"/>
              <a:t>Önerilen</a:t>
            </a:r>
            <a:r>
              <a:rPr lang="en-US" dirty="0"/>
              <a:t> </a:t>
            </a:r>
            <a:r>
              <a:rPr lang="en-US" dirty="0" err="1"/>
              <a:t>yöntemler</a:t>
            </a:r>
            <a:r>
              <a:rPr lang="en-US" dirty="0"/>
              <a:t> </a:t>
            </a:r>
            <a:r>
              <a:rPr lang="en-US" dirty="0" err="1"/>
              <a:t>grafı</a:t>
            </a:r>
            <a:r>
              <a:rPr lang="en-US" dirty="0"/>
              <a:t> </a:t>
            </a:r>
            <a:r>
              <a:rPr lang="en-US" dirty="0" err="1"/>
              <a:t>parçalama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yöntemlere</a:t>
            </a:r>
            <a:r>
              <a:rPr lang="en-US" dirty="0"/>
              <a:t> </a:t>
            </a:r>
            <a:r>
              <a:rPr lang="en-US" dirty="0" err="1"/>
              <a:t>dayanırken</a:t>
            </a:r>
            <a:r>
              <a:rPr lang="en-US" dirty="0"/>
              <a:t> biz level-set </a:t>
            </a:r>
            <a:r>
              <a:rPr lang="en-US" dirty="0" err="1"/>
              <a:t>metodunu</a:t>
            </a:r>
            <a:r>
              <a:rPr lang="en-US" dirty="0"/>
              <a:t> </a:t>
            </a:r>
            <a:r>
              <a:rPr lang="en-US" dirty="0" err="1"/>
              <a:t>kullanarak</a:t>
            </a:r>
            <a:r>
              <a:rPr lang="en-US" dirty="0"/>
              <a:t> düğümleri </a:t>
            </a:r>
            <a:r>
              <a:rPr lang="en-US" dirty="0" err="1"/>
              <a:t>yeniden</a:t>
            </a:r>
            <a:r>
              <a:rPr lang="en-US" dirty="0"/>
              <a:t> </a:t>
            </a:r>
            <a:r>
              <a:rPr lang="en-US" dirty="0" err="1"/>
              <a:t>yazma</a:t>
            </a:r>
            <a:r>
              <a:rPr lang="en-US" dirty="0"/>
              <a:t> </a:t>
            </a:r>
            <a:r>
              <a:rPr lang="en-US" dirty="0" err="1"/>
              <a:t>metodu</a:t>
            </a:r>
            <a:r>
              <a:rPr lang="en-US" dirty="0"/>
              <a:t> </a:t>
            </a:r>
            <a:r>
              <a:rPr lang="en-US" dirty="0" err="1"/>
              <a:t>kullanarak</a:t>
            </a:r>
            <a:r>
              <a:rPr lang="en-US" dirty="0"/>
              <a:t> </a:t>
            </a:r>
            <a:r>
              <a:rPr lang="en-US" dirty="0" err="1"/>
              <a:t>uygun</a:t>
            </a:r>
            <a:r>
              <a:rPr lang="en-US" dirty="0"/>
              <a:t> </a:t>
            </a:r>
            <a:r>
              <a:rPr lang="en-US" dirty="0" err="1"/>
              <a:t>kriterler</a:t>
            </a:r>
            <a:r>
              <a:rPr lang="en-US" dirty="0"/>
              <a:t> ile seviyeleri </a:t>
            </a:r>
            <a:r>
              <a:rPr lang="en-US" dirty="0" err="1"/>
              <a:t>yeniden</a:t>
            </a:r>
            <a:r>
              <a:rPr lang="en-US" dirty="0"/>
              <a:t> </a:t>
            </a:r>
            <a:r>
              <a:rPr lang="en-US" dirty="0" err="1"/>
              <a:t>dizayn</a:t>
            </a:r>
            <a:r>
              <a:rPr lang="en-US" dirty="0"/>
              <a:t> </a:t>
            </a:r>
            <a:r>
              <a:rPr lang="en-US" dirty="0" err="1"/>
              <a:t>ediyoruz</a:t>
            </a:r>
            <a:r>
              <a:rPr lang="en-US" dirty="0"/>
              <a:t>.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A7C9E-9721-44B6-8BB7-E3640830CE76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70560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FLOPS’ u </a:t>
            </a:r>
            <a:r>
              <a:rPr lang="en-US" dirty="0" err="1"/>
              <a:t>anlat</a:t>
            </a:r>
            <a:r>
              <a:rPr lang="en-US" dirty="0"/>
              <a:t> </a:t>
            </a:r>
            <a:r>
              <a:rPr lang="en-US" dirty="0" err="1"/>
              <a:t>maliyet</a:t>
            </a:r>
            <a:r>
              <a:rPr lang="en-US" dirty="0"/>
              <a:t> ne?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A7C9E-9721-44B6-8BB7-E3640830CE76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87126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A7C9E-9721-44B6-8BB7-E3640830CE76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26449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A7C9E-9721-44B6-8BB7-E3640830CE76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34084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2.Stratejinin </a:t>
            </a:r>
            <a:r>
              <a:rPr lang="en-US" dirty="0" err="1"/>
              <a:t>limitasyonları</a:t>
            </a:r>
            <a:r>
              <a:rPr lang="en-US" dirty="0"/>
              <a:t> </a:t>
            </a:r>
            <a:r>
              <a:rPr lang="en-US" dirty="0" err="1"/>
              <a:t>üzerinden</a:t>
            </a:r>
            <a:r>
              <a:rPr lang="en-US" dirty="0"/>
              <a:t> </a:t>
            </a:r>
            <a:r>
              <a:rPr lang="en-US" dirty="0" err="1"/>
              <a:t>çıkarılan</a:t>
            </a:r>
            <a:r>
              <a:rPr lang="en-US" dirty="0"/>
              <a:t> </a:t>
            </a:r>
            <a:r>
              <a:rPr lang="en-US" dirty="0" err="1"/>
              <a:t>sonuçlar</a:t>
            </a:r>
            <a:r>
              <a:rPr lang="en-US" dirty="0"/>
              <a:t> </a:t>
            </a:r>
            <a:r>
              <a:rPr lang="en-US" dirty="0" err="1"/>
              <a:t>üzerinden</a:t>
            </a:r>
            <a:r>
              <a:rPr lang="en-US" dirty="0"/>
              <a:t> RL ile </a:t>
            </a:r>
            <a:r>
              <a:rPr lang="en-US" dirty="0" err="1"/>
              <a:t>ilgili</a:t>
            </a:r>
            <a:r>
              <a:rPr lang="en-US" dirty="0"/>
              <a:t> </a:t>
            </a:r>
            <a:r>
              <a:rPr lang="en-US" dirty="0" err="1"/>
              <a:t>literatür</a:t>
            </a:r>
            <a:r>
              <a:rPr lang="en-US" dirty="0"/>
              <a:t> </a:t>
            </a:r>
            <a:r>
              <a:rPr lang="en-US" dirty="0" err="1"/>
              <a:t>taraması</a:t>
            </a:r>
            <a:r>
              <a:rPr lang="en-US" dirty="0"/>
              <a:t> </a:t>
            </a:r>
            <a:r>
              <a:rPr lang="en-US" dirty="0" err="1"/>
              <a:t>yapıyoruz.Her</a:t>
            </a:r>
            <a:r>
              <a:rPr lang="en-US" dirty="0"/>
              <a:t> </a:t>
            </a:r>
            <a:r>
              <a:rPr lang="en-US" dirty="0" err="1"/>
              <a:t>matrise</a:t>
            </a:r>
            <a:r>
              <a:rPr lang="en-US" dirty="0"/>
              <a:t> </a:t>
            </a:r>
            <a:r>
              <a:rPr lang="en-US" dirty="0" err="1"/>
              <a:t>uygun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strateji</a:t>
            </a:r>
            <a:r>
              <a:rPr lang="en-US" dirty="0"/>
              <a:t> </a:t>
            </a:r>
            <a:r>
              <a:rPr lang="en-US" dirty="0" err="1"/>
              <a:t>geliştirmek</a:t>
            </a:r>
            <a:r>
              <a:rPr lang="en-US" dirty="0"/>
              <a:t> için </a:t>
            </a:r>
            <a:r>
              <a:rPr lang="en-US" dirty="0" err="1"/>
              <a:t>literatür</a:t>
            </a:r>
            <a:r>
              <a:rPr lang="en-US" dirty="0"/>
              <a:t> </a:t>
            </a:r>
            <a:r>
              <a:rPr lang="en-US" dirty="0" err="1"/>
              <a:t>araştırması</a:t>
            </a:r>
            <a:r>
              <a:rPr lang="en-US" dirty="0"/>
              <a:t> </a:t>
            </a:r>
            <a:r>
              <a:rPr lang="en-US" dirty="0" err="1"/>
              <a:t>yaptık</a:t>
            </a:r>
            <a:r>
              <a:rPr lang="en-US" dirty="0"/>
              <a:t>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A7C9E-9721-44B6-8BB7-E3640830CE76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92511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B14C431-B0A6-4C24-8107-F725316F0D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B3CBB7D-81A5-4C5D-89F6-F4179CD49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CAE48AD-B54E-4CA3-8F69-ED4ECAE12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084EC-6158-45F3-AAE1-ECA1640F47DB}" type="datetimeFigureOut">
              <a:rPr lang="tr-TR" smtClean="0"/>
              <a:t>30.05.2022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FF93611-990D-4784-8400-7FCC091B2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714AF0E-D250-433C-A83A-05D1BCDE7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D124A-8C5B-4F7B-9F67-4CF3F405690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63648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781DA54-8E79-480A-82B5-70D9DA694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CC9B5E61-C9F8-4597-B3D4-529ACCAF20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EA2DBEB-1AE6-448A-8802-F8C6515F4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084EC-6158-45F3-AAE1-ECA1640F47DB}" type="datetimeFigureOut">
              <a:rPr lang="tr-TR" smtClean="0"/>
              <a:t>30.05.2022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D75BA71-183A-412B-9946-89FCD743E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B63B9DD-7C98-4444-AE56-99352F8E0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D124A-8C5B-4F7B-9F67-4CF3F405690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60925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EB444743-DAC3-4046-8352-EECAF2AF19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C5F2C5F4-511D-4E13-88AD-CC88D2050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B36EFCB-0A78-4784-9897-453DA83EC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084EC-6158-45F3-AAE1-ECA1640F47DB}" type="datetimeFigureOut">
              <a:rPr lang="tr-TR" smtClean="0"/>
              <a:t>30.05.2022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3CFC3AD-3B8C-4B22-B0AB-3F0E038BE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7DE468A-22CD-47D8-98DD-ECBE9F104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D124A-8C5B-4F7B-9F67-4CF3F405690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76755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7639090-7EF6-4911-8E79-01DB18EB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7F14A47-116F-4F50-85CD-9F115E1A9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21F2654-67D7-45D3-9EB3-95239EAE7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084EC-6158-45F3-AAE1-ECA1640F47DB}" type="datetimeFigureOut">
              <a:rPr lang="tr-TR" smtClean="0"/>
              <a:t>30.05.2022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A9F4E2A-33E4-4AC0-A0D1-3B9438A62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69D4DC1-D426-42E4-B965-D5324980B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D124A-8C5B-4F7B-9F67-4CF3F405690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32209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0822696-C229-4D06-AC9B-8D079DEFE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F24E5E3E-FAAC-49FE-985E-3F6DB26F4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0987E56-A80E-435C-BDDC-830AD74CA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084EC-6158-45F3-AAE1-ECA1640F47DB}" type="datetimeFigureOut">
              <a:rPr lang="tr-TR" smtClean="0"/>
              <a:t>30.05.2022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FE4CAFD-B958-4A9F-A427-017DBA5C3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7295EF2-E872-4C49-89EE-6C4AF977A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D124A-8C5B-4F7B-9F67-4CF3F405690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94435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F97B970-FD9A-4A1F-8848-D1D5EECCE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9B66789-D3FE-4F6C-BBDA-E1F32B8FC5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D9863E4-F30F-4122-BB07-8600EAA977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D398CB23-20B5-42C6-BEB1-0959D6CCF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084EC-6158-45F3-AAE1-ECA1640F47DB}" type="datetimeFigureOut">
              <a:rPr lang="tr-TR" smtClean="0"/>
              <a:t>30.05.2022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38677145-E898-4AC4-9840-27C778607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4FF808F-84AC-45B6-8BDF-24A201A01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D124A-8C5B-4F7B-9F67-4CF3F405690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87623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7FC5D5D-020D-441E-8DF6-A012633B1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C63C428E-1C74-4D29-98A9-8B2F4204C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705B35D4-18F9-45B8-AA22-4FAA6C93B2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ABA08881-A980-4051-8650-6D80217F9B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1268DE37-A297-4216-8E2D-EE581BE2E6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3449B005-E487-46AA-9CA2-D43692945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084EC-6158-45F3-AAE1-ECA1640F47DB}" type="datetimeFigureOut">
              <a:rPr lang="tr-TR" smtClean="0"/>
              <a:t>30.05.2022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5B6B25DD-A488-444D-A6A7-D0ABC5BB8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BEFE370D-D500-4492-8443-8968CDA75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D124A-8C5B-4F7B-9F67-4CF3F405690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02482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798B871-2F43-445F-9BCD-DC6FAC599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76CD302E-4609-4138-9EC2-E9B430556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084EC-6158-45F3-AAE1-ECA1640F47DB}" type="datetimeFigureOut">
              <a:rPr lang="tr-TR" smtClean="0"/>
              <a:t>30.05.2022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62613657-D151-4953-91C6-5B8BA0DB8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4B9422B2-527E-4A09-A1C4-6D04CA4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D124A-8C5B-4F7B-9F67-4CF3F405690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75245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F571EC09-19DD-4631-88BD-C1FDA0080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084EC-6158-45F3-AAE1-ECA1640F47DB}" type="datetimeFigureOut">
              <a:rPr lang="tr-TR" smtClean="0"/>
              <a:t>30.05.2022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1548FACB-A2FB-42D9-9A92-7EE7C87D6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F0344B8-3113-4494-A3C5-B2D915441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D124A-8C5B-4F7B-9F67-4CF3F405690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56750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D2ED708-15B3-4232-994E-A40681F0F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64F972A-06EE-4AF4-BF33-DA9167D46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65075730-59FB-47B6-B35D-C355C00249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483C594-31CB-4334-B325-BD3B88E1F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084EC-6158-45F3-AAE1-ECA1640F47DB}" type="datetimeFigureOut">
              <a:rPr lang="tr-TR" smtClean="0"/>
              <a:t>30.05.2022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AE44D30-3793-48B7-A3BD-65F56BC9F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BB250A7-EDF0-464B-97B7-221BC71D0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D124A-8C5B-4F7B-9F67-4CF3F405690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55734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FB86625-C067-4A78-AFD0-B7F39A74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7CE859B8-0468-4CD5-BCBB-6C7E27D286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91F0B54B-8E05-4ED6-9834-4D21EDDF55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7D1A4735-8C65-4C93-8786-281D588C0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084EC-6158-45F3-AAE1-ECA1640F47DB}" type="datetimeFigureOut">
              <a:rPr lang="tr-TR" smtClean="0"/>
              <a:t>30.05.2022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E302D98-49EF-459F-83C5-15E11D851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1198DE4-0B3E-4CF8-9B59-50234DEA5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D124A-8C5B-4F7B-9F67-4CF3F405690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24178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A44BDE66-6E47-4E50-87E7-6867A7EFC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18517C90-3071-4108-9C93-63F339BA4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A3D9CAA-CB07-4253-8910-F65C3661D4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3084EC-6158-45F3-AAE1-ECA1640F47DB}" type="datetimeFigureOut">
              <a:rPr lang="tr-TR" smtClean="0"/>
              <a:t>30.05.2022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D36A064-4EE8-450B-9E4D-7C048F10FA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60BC640-F3A4-4D45-8EDF-B713173A9B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D124A-8C5B-4F7B-9F67-4CF3F405690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41367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bdulkadir.yildiz@stu.istinye.edu.tr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buse.yilmaz@istinye.edu.tr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DB261FF-3562-1347-8838-4910FBA79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18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2329ABB-3632-8C4B-B31A-D84E1D9F3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633"/>
            <a:ext cx="12192000" cy="6858000"/>
          </a:xfrm>
          <a:prstGeom prst="rect">
            <a:avLst/>
          </a:prstGeom>
        </p:spPr>
      </p:pic>
      <p:sp>
        <p:nvSpPr>
          <p:cNvPr id="7" name="Başlık 6">
            <a:extLst>
              <a:ext uri="{FF2B5EF4-FFF2-40B4-BE49-F238E27FC236}">
                <a16:creationId xmlns:a16="http://schemas.microsoft.com/office/drawing/2014/main" id="{401F7E39-8784-C94C-B225-2D22A195A5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6460" y="1007077"/>
            <a:ext cx="9144000" cy="879475"/>
          </a:xfrm>
        </p:spPr>
        <p:txBody>
          <a:bodyPr>
            <a:normAutofit fontScale="90000"/>
          </a:bodyPr>
          <a:lstStyle/>
          <a:p>
            <a:r>
              <a:rPr lang="en-US" dirty="0"/>
              <a:t>Test Sonuçları</a:t>
            </a:r>
            <a:endParaRPr lang="tr-TR" dirty="0"/>
          </a:p>
        </p:txBody>
      </p:sp>
      <p:sp>
        <p:nvSpPr>
          <p:cNvPr id="8" name="Alt Başlık 7">
            <a:extLst>
              <a:ext uri="{FF2B5EF4-FFF2-40B4-BE49-F238E27FC236}">
                <a16:creationId xmlns:a16="http://schemas.microsoft.com/office/drawing/2014/main" id="{77C7D31A-C619-E94A-B812-C93341E58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893" y="1886552"/>
            <a:ext cx="11107553" cy="5009477"/>
          </a:xfrm>
        </p:spPr>
        <p:txBody>
          <a:bodyPr>
            <a:normAutofit/>
          </a:bodyPr>
          <a:lstStyle/>
          <a:p>
            <a:pPr algn="l"/>
            <a:endParaRPr lang="tr-TR" sz="1800" b="0" i="0" u="none" strike="noStrike" dirty="0"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Tablo 5">
            <a:extLst>
              <a:ext uri="{FF2B5EF4-FFF2-40B4-BE49-F238E27FC236}">
                <a16:creationId xmlns:a16="http://schemas.microsoft.com/office/drawing/2014/main" id="{A2D2F6A9-59A6-2C61-100D-CFDE4CDB2C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490234"/>
              </p:ext>
            </p:extLst>
          </p:nvPr>
        </p:nvGraphicFramePr>
        <p:xfrm>
          <a:off x="800501" y="2015164"/>
          <a:ext cx="5139891" cy="47889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67730">
                  <a:extLst>
                    <a:ext uri="{9D8B030D-6E8A-4147-A177-3AD203B41FA5}">
                      <a16:colId xmlns:a16="http://schemas.microsoft.com/office/drawing/2014/main" val="4059589538"/>
                    </a:ext>
                  </a:extLst>
                </a:gridCol>
                <a:gridCol w="1161943">
                  <a:extLst>
                    <a:ext uri="{9D8B030D-6E8A-4147-A177-3AD203B41FA5}">
                      <a16:colId xmlns:a16="http://schemas.microsoft.com/office/drawing/2014/main" val="2091899732"/>
                    </a:ext>
                  </a:extLst>
                </a:gridCol>
                <a:gridCol w="1353324">
                  <a:extLst>
                    <a:ext uri="{9D8B030D-6E8A-4147-A177-3AD203B41FA5}">
                      <a16:colId xmlns:a16="http://schemas.microsoft.com/office/drawing/2014/main" val="2627649895"/>
                    </a:ext>
                  </a:extLst>
                </a:gridCol>
                <a:gridCol w="956894">
                  <a:extLst>
                    <a:ext uri="{9D8B030D-6E8A-4147-A177-3AD203B41FA5}">
                      <a16:colId xmlns:a16="http://schemas.microsoft.com/office/drawing/2014/main" val="1151775482"/>
                    </a:ext>
                  </a:extLst>
                </a:gridCol>
              </a:tblGrid>
              <a:tr h="3744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Lung2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Yeniden Yazmadan Önce</a:t>
                      </a:r>
                      <a:endParaRPr lang="tr-T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Yeniden Yazmadan Sonra</a:t>
                      </a:r>
                      <a:endParaRPr lang="tr-T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Değişim</a:t>
                      </a:r>
                      <a:endParaRPr lang="tr-T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extLst>
                  <a:ext uri="{0D108BD9-81ED-4DB2-BD59-A6C34878D82A}">
                    <a16:rowId xmlns:a16="http://schemas.microsoft.com/office/drawing/2014/main" val="1060243367"/>
                  </a:ext>
                </a:extLst>
              </a:tr>
              <a:tr h="25974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FLOPS Varyansı</a:t>
                      </a:r>
                      <a:endParaRPr lang="tr-TR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  <a:effectLst/>
                        </a:rPr>
                        <a:t>37762556,04</a:t>
                      </a:r>
                      <a:endParaRPr lang="tr-TR" sz="12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  <a:effectLst/>
                        </a:rPr>
                        <a:t>700088328,51(%1753.92)</a:t>
                      </a:r>
                      <a:endParaRPr lang="tr-TR" sz="12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 0.85</a:t>
                      </a:r>
                      <a:endParaRPr lang="tr-TR" sz="12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extLst>
                  <a:ext uri="{0D108BD9-81ED-4DB2-BD59-A6C34878D82A}">
                    <a16:rowId xmlns:a16="http://schemas.microsoft.com/office/drawing/2014/main" val="1323714854"/>
                  </a:ext>
                </a:extLst>
              </a:tr>
              <a:tr h="14070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Seviye Sayısı</a:t>
                      </a:r>
                      <a:endParaRPr lang="tr-T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  <a:effectLst/>
                        </a:rPr>
                        <a:t>479</a:t>
                      </a:r>
                      <a:endParaRPr lang="tr-TR" sz="12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  <a:effectLst/>
                        </a:rPr>
                        <a:t>253</a:t>
                      </a:r>
                      <a:endParaRPr lang="tr-TR" sz="12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0.47</a:t>
                      </a:r>
                      <a:endParaRPr lang="tr-TR" sz="12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extLst>
                  <a:ext uri="{0D108BD9-81ED-4DB2-BD59-A6C34878D82A}">
                    <a16:rowId xmlns:a16="http://schemas.microsoft.com/office/drawing/2014/main" val="1837830877"/>
                  </a:ext>
                </a:extLst>
              </a:tr>
              <a:tr h="14070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Seviye Sayısı Varyansı</a:t>
                      </a:r>
                      <a:endParaRPr lang="tr-T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  <a:effectLst/>
                        </a:rPr>
                        <a:t>171.93</a:t>
                      </a:r>
                      <a:endParaRPr lang="tr-TR" sz="12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accent2"/>
                          </a:solidFill>
                          <a:effectLst/>
                        </a:rPr>
                        <a:t>324.36</a:t>
                      </a:r>
                      <a:endParaRPr lang="tr-TR" sz="120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0.88</a:t>
                      </a:r>
                      <a:endParaRPr lang="tr-TR" sz="120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extLst>
                  <a:ext uri="{0D108BD9-81ED-4DB2-BD59-A6C34878D82A}">
                    <a16:rowId xmlns:a16="http://schemas.microsoft.com/office/drawing/2014/main" val="1840704847"/>
                  </a:ext>
                </a:extLst>
              </a:tr>
              <a:tr h="25974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Toplam Seviye Maliyeti</a:t>
                      </a:r>
                      <a:endParaRPr lang="tr-T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  <a:effectLst/>
                        </a:rPr>
                        <a:t>437834</a:t>
                      </a:r>
                      <a:endParaRPr lang="tr-TR" sz="12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  <a:effectLst/>
                        </a:rPr>
                        <a:t>437382</a:t>
                      </a:r>
                      <a:endParaRPr lang="tr-TR" sz="12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1.03</a:t>
                      </a:r>
                      <a:endParaRPr lang="tr-TR" sz="12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extLst>
                  <a:ext uri="{0D108BD9-81ED-4DB2-BD59-A6C34878D82A}">
                    <a16:rowId xmlns:a16="http://schemas.microsoft.com/office/drawing/2014/main" val="3198586945"/>
                  </a:ext>
                </a:extLst>
              </a:tr>
              <a:tr h="25974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Ortalama Seviye Maliyeti</a:t>
                      </a:r>
                      <a:endParaRPr lang="tr-T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  <a:effectLst/>
                        </a:rPr>
                        <a:t>914</a:t>
                      </a:r>
                      <a:endParaRPr lang="tr-TR" sz="12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accent2"/>
                          </a:solidFill>
                          <a:effectLst/>
                        </a:rPr>
                        <a:t>1728</a:t>
                      </a:r>
                      <a:endParaRPr lang="tr-TR" sz="120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0.890</a:t>
                      </a:r>
                      <a:endParaRPr lang="tr-TR" sz="120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extLst>
                  <a:ext uri="{0D108BD9-81ED-4DB2-BD59-A6C34878D82A}">
                    <a16:rowId xmlns:a16="http://schemas.microsoft.com/office/drawing/2014/main" val="1228806330"/>
                  </a:ext>
                </a:extLst>
              </a:tr>
              <a:tr h="3897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Torso2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accent1"/>
                          </a:solidFill>
                          <a:effectLst/>
                        </a:rPr>
                        <a:t>Yeniden Yazmadan Önce</a:t>
                      </a:r>
                      <a:endParaRPr lang="tr-TR" sz="1200" b="1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accent2"/>
                          </a:solidFill>
                          <a:effectLst/>
                        </a:rPr>
                        <a:t>Yeniden Yazmadan Sonra</a:t>
                      </a:r>
                      <a:endParaRPr lang="tr-TR" sz="1200" b="1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Oran</a:t>
                      </a:r>
                      <a:endParaRPr lang="tr-TR" sz="1200" b="1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extLst>
                  <a:ext uri="{0D108BD9-81ED-4DB2-BD59-A6C34878D82A}">
                    <a16:rowId xmlns:a16="http://schemas.microsoft.com/office/drawing/2014/main" val="710285408"/>
                  </a:ext>
                </a:extLst>
              </a:tr>
              <a:tr h="25974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FLOPS Varyansı</a:t>
                      </a:r>
                      <a:endParaRPr lang="tr-T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  <a:effectLst/>
                        </a:rPr>
                        <a:t>2750547,658</a:t>
                      </a:r>
                      <a:endParaRPr lang="tr-TR" sz="12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  <a:effectLst/>
                        </a:rPr>
                        <a:t>2748445,202</a:t>
                      </a:r>
                      <a:endParaRPr lang="tr-TR" sz="12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 0.0007</a:t>
                      </a:r>
                      <a:endParaRPr lang="tr-TR" sz="12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extLst>
                  <a:ext uri="{0D108BD9-81ED-4DB2-BD59-A6C34878D82A}">
                    <a16:rowId xmlns:a16="http://schemas.microsoft.com/office/drawing/2014/main" val="10119246"/>
                  </a:ext>
                </a:extLst>
              </a:tr>
              <a:tr h="14070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Seviye Sayısı</a:t>
                      </a:r>
                      <a:endParaRPr lang="tr-T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  <a:effectLst/>
                        </a:rPr>
                        <a:t>513</a:t>
                      </a:r>
                      <a:endParaRPr lang="tr-TR" sz="12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accent2"/>
                          </a:solidFill>
                          <a:effectLst/>
                        </a:rPr>
                        <a:t>507</a:t>
                      </a:r>
                      <a:endParaRPr lang="tr-TR" sz="120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0.011</a:t>
                      </a:r>
                      <a:endParaRPr lang="tr-TR" sz="120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extLst>
                  <a:ext uri="{0D108BD9-81ED-4DB2-BD59-A6C34878D82A}">
                    <a16:rowId xmlns:a16="http://schemas.microsoft.com/office/drawing/2014/main" val="4205897690"/>
                  </a:ext>
                </a:extLst>
              </a:tr>
              <a:tr h="14070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Seviye Sayısı Varyansı</a:t>
                      </a:r>
                      <a:endParaRPr lang="tr-T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  <a:effectLst/>
                        </a:rPr>
                        <a:t>4234.93</a:t>
                      </a:r>
                      <a:endParaRPr lang="tr-TR" sz="12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  <a:effectLst/>
                        </a:rPr>
                        <a:t>4460.95</a:t>
                      </a:r>
                      <a:endParaRPr lang="tr-TR" sz="12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0.053</a:t>
                      </a:r>
                      <a:endParaRPr lang="tr-TR" sz="12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extLst>
                  <a:ext uri="{0D108BD9-81ED-4DB2-BD59-A6C34878D82A}">
                    <a16:rowId xmlns:a16="http://schemas.microsoft.com/office/drawing/2014/main" val="2380987322"/>
                  </a:ext>
                </a:extLst>
              </a:tr>
              <a:tr h="25974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Toplam Seviye Maliyeti</a:t>
                      </a:r>
                      <a:endParaRPr lang="tr-T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  <a:effectLst/>
                        </a:rPr>
                        <a:t>103347</a:t>
                      </a:r>
                      <a:endParaRPr lang="tr-TR" sz="12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  <a:effectLst/>
                        </a:rPr>
                        <a:t>103319</a:t>
                      </a:r>
                      <a:endParaRPr lang="tr-TR" sz="12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1.00</a:t>
                      </a:r>
                      <a:endParaRPr lang="tr-TR" sz="12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extLst>
                  <a:ext uri="{0D108BD9-81ED-4DB2-BD59-A6C34878D82A}">
                    <a16:rowId xmlns:a16="http://schemas.microsoft.com/office/drawing/2014/main" val="3777678044"/>
                  </a:ext>
                </a:extLst>
              </a:tr>
              <a:tr h="25974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Ortalama Seviye Maliyeti</a:t>
                      </a:r>
                      <a:endParaRPr lang="tr-T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  <a:effectLst/>
                        </a:rPr>
                        <a:t>2014,56</a:t>
                      </a:r>
                      <a:endParaRPr lang="tr-TR" sz="12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  <a:effectLst/>
                        </a:rPr>
                        <a:t>2037,85</a:t>
                      </a:r>
                      <a:endParaRPr lang="tr-TR" sz="12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0.011</a:t>
                      </a:r>
                      <a:endParaRPr lang="tr-TR" sz="12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extLst>
                  <a:ext uri="{0D108BD9-81ED-4DB2-BD59-A6C34878D82A}">
                    <a16:rowId xmlns:a16="http://schemas.microsoft.com/office/drawing/2014/main" val="3380914966"/>
                  </a:ext>
                </a:extLst>
              </a:tr>
              <a:tr h="3897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Venkat01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accent1"/>
                          </a:solidFill>
                          <a:effectLst/>
                        </a:rPr>
                        <a:t>Yeniden Yazmadan Önce</a:t>
                      </a:r>
                      <a:endParaRPr lang="tr-TR" sz="1200" b="1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accent2"/>
                          </a:solidFill>
                          <a:effectLst/>
                        </a:rPr>
                        <a:t>Yeniden Yazmadan Sonra</a:t>
                      </a:r>
                      <a:endParaRPr lang="tr-TR" sz="1200" b="1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Oran</a:t>
                      </a:r>
                      <a:endParaRPr lang="tr-TR" sz="1200" b="1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extLst>
                  <a:ext uri="{0D108BD9-81ED-4DB2-BD59-A6C34878D82A}">
                    <a16:rowId xmlns:a16="http://schemas.microsoft.com/office/drawing/2014/main" val="2864661221"/>
                  </a:ext>
                </a:extLst>
              </a:tr>
              <a:tr h="25974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FLOPS Varyansı</a:t>
                      </a:r>
                      <a:endParaRPr lang="tr-T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  <a:effectLst/>
                        </a:rPr>
                        <a:t>35139,82288</a:t>
                      </a:r>
                      <a:endParaRPr lang="tr-TR" sz="12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  <a:effectLst/>
                        </a:rPr>
                        <a:t>34343,6236</a:t>
                      </a:r>
                      <a:endParaRPr lang="tr-TR" sz="12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 0.022</a:t>
                      </a:r>
                      <a:endParaRPr lang="tr-TR" sz="12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extLst>
                  <a:ext uri="{0D108BD9-81ED-4DB2-BD59-A6C34878D82A}">
                    <a16:rowId xmlns:a16="http://schemas.microsoft.com/office/drawing/2014/main" val="1251432057"/>
                  </a:ext>
                </a:extLst>
              </a:tr>
              <a:tr h="14070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Seviye Sayısı</a:t>
                      </a:r>
                      <a:endParaRPr lang="tr-T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accent1"/>
                          </a:solidFill>
                          <a:effectLst/>
                        </a:rPr>
                        <a:t>4176</a:t>
                      </a:r>
                      <a:endParaRPr lang="tr-TR" sz="120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  <a:effectLst/>
                        </a:rPr>
                        <a:t>4100</a:t>
                      </a:r>
                      <a:endParaRPr lang="tr-TR" sz="12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0.018</a:t>
                      </a:r>
                      <a:endParaRPr lang="tr-TR" sz="12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extLst>
                  <a:ext uri="{0D108BD9-81ED-4DB2-BD59-A6C34878D82A}">
                    <a16:rowId xmlns:a16="http://schemas.microsoft.com/office/drawing/2014/main" val="3012392000"/>
                  </a:ext>
                </a:extLst>
              </a:tr>
              <a:tr h="14070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Seviye Sayısı Varyansı</a:t>
                      </a:r>
                      <a:endParaRPr lang="tr-T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  <a:effectLst/>
                        </a:rPr>
                        <a:t>12.923</a:t>
                      </a:r>
                      <a:endParaRPr lang="tr-TR" sz="12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  <a:effectLst/>
                        </a:rPr>
                        <a:t>14.784</a:t>
                      </a:r>
                      <a:endParaRPr lang="tr-TR" sz="12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0.144</a:t>
                      </a:r>
                      <a:endParaRPr lang="tr-TR" sz="12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extLst>
                  <a:ext uri="{0D108BD9-81ED-4DB2-BD59-A6C34878D82A}">
                    <a16:rowId xmlns:a16="http://schemas.microsoft.com/office/drawing/2014/main" val="1318556801"/>
                  </a:ext>
                </a:extLst>
              </a:tr>
              <a:tr h="25974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Toplam Seviye Maliyeti</a:t>
                      </a:r>
                      <a:endParaRPr lang="tr-T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accent1"/>
                          </a:solidFill>
                          <a:effectLst/>
                        </a:rPr>
                        <a:t>171773</a:t>
                      </a:r>
                      <a:endParaRPr lang="tr-TR" sz="120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  <a:effectLst/>
                        </a:rPr>
                        <a:t>171733</a:t>
                      </a:r>
                      <a:endParaRPr lang="tr-TR" sz="12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2.68</a:t>
                      </a:r>
                      <a:endParaRPr lang="tr-TR" sz="12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extLst>
                  <a:ext uri="{0D108BD9-81ED-4DB2-BD59-A6C34878D82A}">
                    <a16:rowId xmlns:a16="http://schemas.microsoft.com/office/drawing/2014/main" val="1795954456"/>
                  </a:ext>
                </a:extLst>
              </a:tr>
              <a:tr h="25974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Ortalama Seviye Maliyeti</a:t>
                      </a:r>
                      <a:endParaRPr lang="tr-T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  <a:effectLst/>
                        </a:rPr>
                        <a:t>411.346</a:t>
                      </a:r>
                      <a:endParaRPr lang="tr-TR" sz="12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  <a:effectLst/>
                        </a:rPr>
                        <a:t>418.861</a:t>
                      </a:r>
                      <a:endParaRPr lang="tr-TR" sz="12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0.018</a:t>
                      </a:r>
                      <a:endParaRPr lang="tr-TR" sz="12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9065" marR="39065" marT="5426" marB="0"/>
                </a:tc>
                <a:extLst>
                  <a:ext uri="{0D108BD9-81ED-4DB2-BD59-A6C34878D82A}">
                    <a16:rowId xmlns:a16="http://schemas.microsoft.com/office/drawing/2014/main" val="1397609835"/>
                  </a:ext>
                </a:extLst>
              </a:tr>
            </a:tbl>
          </a:graphicData>
        </a:graphic>
      </p:graphicFrame>
      <p:graphicFrame>
        <p:nvGraphicFramePr>
          <p:cNvPr id="9" name="Tablo 8">
            <a:extLst>
              <a:ext uri="{FF2B5EF4-FFF2-40B4-BE49-F238E27FC236}">
                <a16:creationId xmlns:a16="http://schemas.microsoft.com/office/drawing/2014/main" id="{F9184442-9C15-3E8E-3E2A-C8A523B5C4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882252"/>
              </p:ext>
            </p:extLst>
          </p:nvPr>
        </p:nvGraphicFramePr>
        <p:xfrm>
          <a:off x="6096000" y="2011680"/>
          <a:ext cx="5595485" cy="47576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33472">
                  <a:extLst>
                    <a:ext uri="{9D8B030D-6E8A-4147-A177-3AD203B41FA5}">
                      <a16:colId xmlns:a16="http://schemas.microsoft.com/office/drawing/2014/main" val="2166781704"/>
                    </a:ext>
                  </a:extLst>
                </a:gridCol>
                <a:gridCol w="1344546">
                  <a:extLst>
                    <a:ext uri="{9D8B030D-6E8A-4147-A177-3AD203B41FA5}">
                      <a16:colId xmlns:a16="http://schemas.microsoft.com/office/drawing/2014/main" val="435034981"/>
                    </a:ext>
                  </a:extLst>
                </a:gridCol>
                <a:gridCol w="1453197">
                  <a:extLst>
                    <a:ext uri="{9D8B030D-6E8A-4147-A177-3AD203B41FA5}">
                      <a16:colId xmlns:a16="http://schemas.microsoft.com/office/drawing/2014/main" val="1183350618"/>
                    </a:ext>
                  </a:extLst>
                </a:gridCol>
                <a:gridCol w="964270">
                  <a:extLst>
                    <a:ext uri="{9D8B030D-6E8A-4147-A177-3AD203B41FA5}">
                      <a16:colId xmlns:a16="http://schemas.microsoft.com/office/drawing/2014/main" val="723436942"/>
                    </a:ext>
                  </a:extLst>
                </a:gridCol>
              </a:tblGrid>
              <a:tr h="31044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Si41Ge41H72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Yeniden Yazmadan Önce</a:t>
                      </a:r>
                      <a:endParaRPr lang="tr-T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Yeniden Yazmadan Sonra</a:t>
                      </a:r>
                      <a:endParaRPr lang="tr-T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Oran</a:t>
                      </a:r>
                      <a:endParaRPr lang="tr-T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extLst>
                  <a:ext uri="{0D108BD9-81ED-4DB2-BD59-A6C34878D82A}">
                    <a16:rowId xmlns:a16="http://schemas.microsoft.com/office/drawing/2014/main" val="751860153"/>
                  </a:ext>
                </a:extLst>
              </a:tr>
              <a:tr h="2130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FLOPS Varyansı</a:t>
                      </a:r>
                      <a:endParaRPr lang="tr-T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  <a:effectLst/>
                        </a:rPr>
                        <a:t>21856,0429</a:t>
                      </a:r>
                      <a:endParaRPr lang="tr-TR" sz="12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  <a:effectLst/>
                        </a:rPr>
                        <a:t>31048,93309</a:t>
                      </a:r>
                      <a:endParaRPr lang="tr-TR" sz="12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 0.420</a:t>
                      </a:r>
                      <a:endParaRPr lang="tr-TR" sz="12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extLst>
                  <a:ext uri="{0D108BD9-81ED-4DB2-BD59-A6C34878D82A}">
                    <a16:rowId xmlns:a16="http://schemas.microsoft.com/office/drawing/2014/main" val="2152124917"/>
                  </a:ext>
                </a:extLst>
              </a:tr>
              <a:tr h="2021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Seviye Sayısı</a:t>
                      </a:r>
                      <a:endParaRPr lang="tr-T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  <a:effectLst/>
                        </a:rPr>
                        <a:t>181783</a:t>
                      </a:r>
                      <a:endParaRPr lang="tr-TR" sz="12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  <a:effectLst/>
                        </a:rPr>
                        <a:t>105297</a:t>
                      </a:r>
                      <a:endParaRPr lang="tr-TR" sz="12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0.420</a:t>
                      </a:r>
                      <a:endParaRPr lang="tr-TR" sz="12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extLst>
                  <a:ext uri="{0D108BD9-81ED-4DB2-BD59-A6C34878D82A}">
                    <a16:rowId xmlns:a16="http://schemas.microsoft.com/office/drawing/2014/main" val="1294293131"/>
                  </a:ext>
                </a:extLst>
              </a:tr>
              <a:tr h="2021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Seviye Sayısı Varyansı</a:t>
                      </a:r>
                      <a:endParaRPr lang="tr-T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accent1"/>
                          </a:solidFill>
                          <a:effectLst/>
                        </a:rPr>
                        <a:t>0.0227</a:t>
                      </a:r>
                      <a:endParaRPr lang="tr-TR" sz="120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accent2"/>
                          </a:solidFill>
                          <a:effectLst/>
                        </a:rPr>
                        <a:t>0.0410</a:t>
                      </a:r>
                      <a:endParaRPr lang="tr-TR" sz="120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0.809</a:t>
                      </a:r>
                      <a:endParaRPr lang="tr-TR" sz="120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extLst>
                  <a:ext uri="{0D108BD9-81ED-4DB2-BD59-A6C34878D82A}">
                    <a16:rowId xmlns:a16="http://schemas.microsoft.com/office/drawing/2014/main" val="3759420018"/>
                  </a:ext>
                </a:extLst>
              </a:tr>
              <a:tr h="27965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Toplam Seviye Maliyeti</a:t>
                      </a:r>
                      <a:endParaRPr lang="tr-T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  <a:effectLst/>
                        </a:rPr>
                        <a:t>150113</a:t>
                      </a:r>
                      <a:endParaRPr lang="tr-TR" sz="12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  <a:effectLst/>
                        </a:rPr>
                        <a:t>149348</a:t>
                      </a:r>
                      <a:endParaRPr lang="tr-TR" sz="12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5.10</a:t>
                      </a:r>
                      <a:endParaRPr lang="tr-TR" sz="12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extLst>
                  <a:ext uri="{0D108BD9-81ED-4DB2-BD59-A6C34878D82A}">
                    <a16:rowId xmlns:a16="http://schemas.microsoft.com/office/drawing/2014/main" val="2021783471"/>
                  </a:ext>
                </a:extLst>
              </a:tr>
              <a:tr h="27965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Ortalama Seviye Maliyeti</a:t>
                      </a:r>
                      <a:endParaRPr lang="tr-TR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  <a:effectLst/>
                        </a:rPr>
                        <a:t>82.577</a:t>
                      </a:r>
                      <a:endParaRPr lang="tr-TR" sz="12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accent2"/>
                          </a:solidFill>
                          <a:effectLst/>
                        </a:rPr>
                        <a:t>141.835</a:t>
                      </a:r>
                      <a:endParaRPr lang="tr-TR" sz="120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0.716</a:t>
                      </a:r>
                      <a:endParaRPr lang="tr-TR" sz="120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extLst>
                  <a:ext uri="{0D108BD9-81ED-4DB2-BD59-A6C34878D82A}">
                    <a16:rowId xmlns:a16="http://schemas.microsoft.com/office/drawing/2014/main" val="1606934347"/>
                  </a:ext>
                </a:extLst>
              </a:tr>
              <a:tr h="4196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Bcsstk17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accent1"/>
                          </a:solidFill>
                          <a:effectLst/>
                        </a:rPr>
                        <a:t>Yeniden Yazmadan Önce</a:t>
                      </a:r>
                      <a:endParaRPr lang="tr-TR" sz="1200" b="1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accent2"/>
                          </a:solidFill>
                          <a:effectLst/>
                        </a:rPr>
                        <a:t>Yeniden Yazmadan Sonra</a:t>
                      </a:r>
                      <a:endParaRPr lang="tr-TR" sz="1200" b="1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Oran</a:t>
                      </a:r>
                      <a:endParaRPr lang="tr-TR" sz="1200" b="1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extLst>
                  <a:ext uri="{0D108BD9-81ED-4DB2-BD59-A6C34878D82A}">
                    <a16:rowId xmlns:a16="http://schemas.microsoft.com/office/drawing/2014/main" val="734623620"/>
                  </a:ext>
                </a:extLst>
              </a:tr>
              <a:tr h="2130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FLOPS Varyansı</a:t>
                      </a:r>
                      <a:endParaRPr lang="tr-T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accent1"/>
                          </a:solidFill>
                          <a:effectLst/>
                        </a:rPr>
                        <a:t>44699,03721</a:t>
                      </a:r>
                      <a:endParaRPr lang="tr-TR" sz="120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  <a:effectLst/>
                        </a:rPr>
                        <a:t>43385,67736</a:t>
                      </a:r>
                      <a:endParaRPr lang="tr-TR" sz="12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 0.029</a:t>
                      </a:r>
                      <a:endParaRPr lang="tr-TR" sz="12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extLst>
                  <a:ext uri="{0D108BD9-81ED-4DB2-BD59-A6C34878D82A}">
                    <a16:rowId xmlns:a16="http://schemas.microsoft.com/office/drawing/2014/main" val="2637086836"/>
                  </a:ext>
                </a:extLst>
              </a:tr>
              <a:tr h="2021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Seviye Sayısı</a:t>
                      </a:r>
                      <a:endParaRPr lang="tr-T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accent1"/>
                          </a:solidFill>
                          <a:effectLst/>
                        </a:rPr>
                        <a:t>1332</a:t>
                      </a:r>
                      <a:endParaRPr lang="tr-TR" sz="120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  <a:effectLst/>
                        </a:rPr>
                        <a:t>1298</a:t>
                      </a:r>
                      <a:endParaRPr lang="tr-TR" sz="12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0.025</a:t>
                      </a:r>
                      <a:endParaRPr lang="tr-TR" sz="120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extLst>
                  <a:ext uri="{0D108BD9-81ED-4DB2-BD59-A6C34878D82A}">
                    <a16:rowId xmlns:a16="http://schemas.microsoft.com/office/drawing/2014/main" val="1222676527"/>
                  </a:ext>
                </a:extLst>
              </a:tr>
              <a:tr h="2021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Seviye Sayısı Varyansı</a:t>
                      </a:r>
                      <a:endParaRPr lang="tr-T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  <a:effectLst/>
                        </a:rPr>
                        <a:t>11.677</a:t>
                      </a:r>
                      <a:endParaRPr lang="tr-TR" sz="12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  <a:effectLst/>
                        </a:rPr>
                        <a:t>15.474</a:t>
                      </a:r>
                      <a:endParaRPr lang="tr-TR" sz="12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0.325</a:t>
                      </a:r>
                      <a:endParaRPr lang="tr-TR" sz="12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extLst>
                  <a:ext uri="{0D108BD9-81ED-4DB2-BD59-A6C34878D82A}">
                    <a16:rowId xmlns:a16="http://schemas.microsoft.com/office/drawing/2014/main" val="2627188956"/>
                  </a:ext>
                </a:extLst>
              </a:tr>
              <a:tr h="27965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Toplam Seviye Maliyeti</a:t>
                      </a:r>
                      <a:endParaRPr lang="tr-T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accent1"/>
                          </a:solidFill>
                          <a:effectLst/>
                        </a:rPr>
                        <a:t>428650</a:t>
                      </a:r>
                      <a:endParaRPr lang="tr-TR" sz="120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  <a:effectLst/>
                        </a:rPr>
                        <a:t>428630</a:t>
                      </a:r>
                      <a:endParaRPr lang="tr-TR" sz="12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4.67</a:t>
                      </a:r>
                      <a:endParaRPr lang="tr-TR" sz="120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extLst>
                  <a:ext uri="{0D108BD9-81ED-4DB2-BD59-A6C34878D82A}">
                    <a16:rowId xmlns:a16="http://schemas.microsoft.com/office/drawing/2014/main" val="2356334450"/>
                  </a:ext>
                </a:extLst>
              </a:tr>
              <a:tr h="27965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Ortalama Seviye Maliyeti</a:t>
                      </a:r>
                      <a:endParaRPr lang="tr-T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  <a:effectLst/>
                        </a:rPr>
                        <a:t>321.809</a:t>
                      </a:r>
                      <a:endParaRPr lang="tr-TR" sz="12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  <a:effectLst/>
                        </a:rPr>
                        <a:t>330.223</a:t>
                      </a:r>
                      <a:endParaRPr lang="tr-TR" sz="12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0.026</a:t>
                      </a:r>
                      <a:endParaRPr lang="tr-TR" sz="12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extLst>
                  <a:ext uri="{0D108BD9-81ED-4DB2-BD59-A6C34878D82A}">
                    <a16:rowId xmlns:a16="http://schemas.microsoft.com/office/drawing/2014/main" val="3388415555"/>
                  </a:ext>
                </a:extLst>
              </a:tr>
              <a:tr h="4196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Bcsstk37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accent1"/>
                          </a:solidFill>
                          <a:effectLst/>
                        </a:rPr>
                        <a:t>Yeniden Yazmadan Önce</a:t>
                      </a:r>
                      <a:endParaRPr lang="tr-TR" sz="1200" b="1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accent2"/>
                          </a:solidFill>
                          <a:effectLst/>
                        </a:rPr>
                        <a:t>Yeniden Yazmadan Sonra</a:t>
                      </a:r>
                      <a:endParaRPr lang="tr-TR" sz="1200" b="1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Oran</a:t>
                      </a:r>
                      <a:endParaRPr lang="tr-TR" sz="1200" b="1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extLst>
                  <a:ext uri="{0D108BD9-81ED-4DB2-BD59-A6C34878D82A}">
                    <a16:rowId xmlns:a16="http://schemas.microsoft.com/office/drawing/2014/main" val="3924276327"/>
                  </a:ext>
                </a:extLst>
              </a:tr>
              <a:tr h="2130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FLOPS Varyansı</a:t>
                      </a:r>
                      <a:endParaRPr lang="tr-T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  <a:effectLst/>
                        </a:rPr>
                        <a:t>29581,57874</a:t>
                      </a:r>
                      <a:endParaRPr lang="tr-TR" sz="12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  <a:effectLst/>
                        </a:rPr>
                        <a:t>28771,62973</a:t>
                      </a:r>
                      <a:endParaRPr lang="tr-TR" sz="12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 0.027</a:t>
                      </a:r>
                      <a:endParaRPr lang="tr-TR" sz="12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extLst>
                  <a:ext uri="{0D108BD9-81ED-4DB2-BD59-A6C34878D82A}">
                    <a16:rowId xmlns:a16="http://schemas.microsoft.com/office/drawing/2014/main" val="1339823367"/>
                  </a:ext>
                </a:extLst>
              </a:tr>
              <a:tr h="2021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Seviye Sayısı</a:t>
                      </a:r>
                      <a:endParaRPr lang="tr-T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  <a:effectLst/>
                        </a:rPr>
                        <a:t>5030</a:t>
                      </a:r>
                      <a:endParaRPr lang="tr-TR" sz="12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  <a:effectLst/>
                        </a:rPr>
                        <a:t>4730</a:t>
                      </a:r>
                      <a:endParaRPr lang="tr-TR" sz="12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0.059</a:t>
                      </a:r>
                      <a:endParaRPr lang="tr-TR" sz="12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extLst>
                  <a:ext uri="{0D108BD9-81ED-4DB2-BD59-A6C34878D82A}">
                    <a16:rowId xmlns:a16="http://schemas.microsoft.com/office/drawing/2014/main" val="2309990519"/>
                  </a:ext>
                </a:extLst>
              </a:tr>
              <a:tr h="2021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Seviye Sayısı Varyansı</a:t>
                      </a:r>
                      <a:endParaRPr lang="tr-T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  <a:effectLst/>
                        </a:rPr>
                        <a:t>1.878</a:t>
                      </a:r>
                      <a:endParaRPr lang="tr-TR" sz="12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  <a:effectLst/>
                        </a:rPr>
                        <a:t>1.958</a:t>
                      </a:r>
                      <a:endParaRPr lang="tr-TR" sz="12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0.042</a:t>
                      </a:r>
                      <a:endParaRPr lang="tr-TR" sz="12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extLst>
                  <a:ext uri="{0D108BD9-81ED-4DB2-BD59-A6C34878D82A}">
                    <a16:rowId xmlns:a16="http://schemas.microsoft.com/office/drawing/2014/main" val="3926185163"/>
                  </a:ext>
                </a:extLst>
              </a:tr>
              <a:tr h="27965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Toplam Seviye Maliyeti</a:t>
                      </a:r>
                      <a:endParaRPr lang="tr-T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  <a:effectLst/>
                        </a:rPr>
                        <a:t>114098</a:t>
                      </a:r>
                      <a:endParaRPr lang="tr-TR" sz="12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  <a:effectLst/>
                        </a:rPr>
                        <a:t>114046</a:t>
                      </a:r>
                      <a:endParaRPr lang="tr-TR" sz="12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4.56</a:t>
                      </a:r>
                      <a:endParaRPr lang="tr-TR" sz="12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extLst>
                  <a:ext uri="{0D108BD9-81ED-4DB2-BD59-A6C34878D82A}">
                    <a16:rowId xmlns:a16="http://schemas.microsoft.com/office/drawing/2014/main" val="2579017028"/>
                  </a:ext>
                </a:extLst>
              </a:tr>
              <a:tr h="27965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Ortalama Seviye Maliyeti</a:t>
                      </a:r>
                      <a:endParaRPr lang="tr-T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  <a:effectLst/>
                        </a:rPr>
                        <a:t>226.834</a:t>
                      </a:r>
                      <a:endParaRPr lang="tr-TR" sz="12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  <a:effectLst/>
                        </a:rPr>
                        <a:t>241.112</a:t>
                      </a:r>
                      <a:endParaRPr lang="tr-TR" sz="12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0.062</a:t>
                      </a:r>
                      <a:endParaRPr lang="tr-TR" sz="12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076" marR="40076" marT="5566" marB="0"/>
                </a:tc>
                <a:extLst>
                  <a:ext uri="{0D108BD9-81ED-4DB2-BD59-A6C34878D82A}">
                    <a16:rowId xmlns:a16="http://schemas.microsoft.com/office/drawing/2014/main" val="933559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794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2329ABB-3632-8C4B-B31A-D84E1D9F3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633"/>
            <a:ext cx="12192000" cy="6858000"/>
          </a:xfrm>
          <a:prstGeom prst="rect">
            <a:avLst/>
          </a:prstGeom>
        </p:spPr>
      </p:pic>
      <p:sp>
        <p:nvSpPr>
          <p:cNvPr id="7" name="Başlık 6">
            <a:extLst>
              <a:ext uri="{FF2B5EF4-FFF2-40B4-BE49-F238E27FC236}">
                <a16:creationId xmlns:a16="http://schemas.microsoft.com/office/drawing/2014/main" id="{401F7E39-8784-C94C-B225-2D22A195A5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835"/>
            <a:ext cx="9144000" cy="879475"/>
          </a:xfrm>
        </p:spPr>
        <p:txBody>
          <a:bodyPr>
            <a:normAutofit fontScale="90000"/>
          </a:bodyPr>
          <a:lstStyle/>
          <a:p>
            <a:r>
              <a:rPr lang="en-US" dirty="0"/>
              <a:t>Test Sonuçları</a:t>
            </a:r>
            <a:endParaRPr lang="tr-TR" dirty="0"/>
          </a:p>
        </p:txBody>
      </p:sp>
      <p:sp>
        <p:nvSpPr>
          <p:cNvPr id="8" name="Alt Başlık 7">
            <a:extLst>
              <a:ext uri="{FF2B5EF4-FFF2-40B4-BE49-F238E27FC236}">
                <a16:creationId xmlns:a16="http://schemas.microsoft.com/office/drawing/2014/main" id="{77C7D31A-C619-E94A-B812-C93341E58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929176"/>
            <a:ext cx="10228446" cy="4966853"/>
          </a:xfrm>
        </p:spPr>
        <p:txBody>
          <a:bodyPr>
            <a:normAutofit/>
          </a:bodyPr>
          <a:lstStyle/>
          <a:p>
            <a:pPr algn="l"/>
            <a:endParaRPr lang="tr-TR" sz="1800" b="0" i="0" u="none" strike="noStrike" dirty="0"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9" name="Tablo 8">
            <a:extLst>
              <a:ext uri="{FF2B5EF4-FFF2-40B4-BE49-F238E27FC236}">
                <a16:creationId xmlns:a16="http://schemas.microsoft.com/office/drawing/2014/main" id="{E09F2156-BD88-6E5C-64EB-A740432B81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336631"/>
              </p:ext>
            </p:extLst>
          </p:nvPr>
        </p:nvGraphicFramePr>
        <p:xfrm>
          <a:off x="2550697" y="2068229"/>
          <a:ext cx="7498079" cy="47367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1796">
                  <a:extLst>
                    <a:ext uri="{9D8B030D-6E8A-4147-A177-3AD203B41FA5}">
                      <a16:colId xmlns:a16="http://schemas.microsoft.com/office/drawing/2014/main" val="138996812"/>
                    </a:ext>
                  </a:extLst>
                </a:gridCol>
                <a:gridCol w="2160245">
                  <a:extLst>
                    <a:ext uri="{9D8B030D-6E8A-4147-A177-3AD203B41FA5}">
                      <a16:colId xmlns:a16="http://schemas.microsoft.com/office/drawing/2014/main" val="2323628226"/>
                    </a:ext>
                  </a:extLst>
                </a:gridCol>
                <a:gridCol w="2165594">
                  <a:extLst>
                    <a:ext uri="{9D8B030D-6E8A-4147-A177-3AD203B41FA5}">
                      <a16:colId xmlns:a16="http://schemas.microsoft.com/office/drawing/2014/main" val="1168341244"/>
                    </a:ext>
                  </a:extLst>
                </a:gridCol>
                <a:gridCol w="1420444">
                  <a:extLst>
                    <a:ext uri="{9D8B030D-6E8A-4147-A177-3AD203B41FA5}">
                      <a16:colId xmlns:a16="http://schemas.microsoft.com/office/drawing/2014/main" val="2642195613"/>
                    </a:ext>
                  </a:extLst>
                </a:gridCol>
              </a:tblGrid>
              <a:tr h="24183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Pwtk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Yeniden Yazmadan Önce</a:t>
                      </a:r>
                      <a:endParaRPr lang="tr-TR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Yeniden Yazmadan Sonra</a:t>
                      </a:r>
                      <a:endParaRPr lang="tr-T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Oran</a:t>
                      </a:r>
                      <a:endParaRPr lang="tr-T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extLst>
                  <a:ext uri="{0D108BD9-81ED-4DB2-BD59-A6C34878D82A}">
                    <a16:rowId xmlns:a16="http://schemas.microsoft.com/office/drawing/2014/main" val="875570517"/>
                  </a:ext>
                </a:extLst>
              </a:tr>
              <a:tr h="1721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FLOPS Varyansı</a:t>
                      </a:r>
                      <a:endParaRPr lang="tr-TR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  <a:effectLst/>
                        </a:rPr>
                        <a:t>23726,79596</a:t>
                      </a:r>
                      <a:endParaRPr lang="tr-TR" sz="12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  <a:effectLst/>
                        </a:rPr>
                        <a:t>23784,31426</a:t>
                      </a:r>
                      <a:endParaRPr lang="tr-TR" sz="12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 0.002</a:t>
                      </a:r>
                      <a:endParaRPr lang="tr-TR" sz="12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extLst>
                  <a:ext uri="{0D108BD9-81ED-4DB2-BD59-A6C34878D82A}">
                    <a16:rowId xmlns:a16="http://schemas.microsoft.com/office/drawing/2014/main" val="4199638481"/>
                  </a:ext>
                </a:extLst>
              </a:tr>
              <a:tr h="1721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Seviye Sayısı</a:t>
                      </a:r>
                      <a:endParaRPr lang="tr-T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  <a:effectLst/>
                        </a:rPr>
                        <a:t>142168</a:t>
                      </a:r>
                      <a:endParaRPr lang="tr-TR" sz="12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  <a:effectLst/>
                        </a:rPr>
                        <a:t>141758</a:t>
                      </a:r>
                      <a:endParaRPr lang="tr-TR" sz="12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0.00288</a:t>
                      </a:r>
                      <a:endParaRPr lang="tr-TR" sz="12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extLst>
                  <a:ext uri="{0D108BD9-81ED-4DB2-BD59-A6C34878D82A}">
                    <a16:rowId xmlns:a16="http://schemas.microsoft.com/office/drawing/2014/main" val="2906344443"/>
                  </a:ext>
                </a:extLst>
              </a:tr>
              <a:tr h="2400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Seviye Sayısı Varyansı</a:t>
                      </a:r>
                      <a:endParaRPr lang="tr-T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  <a:effectLst/>
                        </a:rPr>
                        <a:t>0.0012</a:t>
                      </a:r>
                      <a:endParaRPr lang="tr-TR" sz="12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  <a:effectLst/>
                        </a:rPr>
                        <a:t>0.0047</a:t>
                      </a:r>
                      <a:endParaRPr lang="tr-TR" sz="12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2.70</a:t>
                      </a:r>
                      <a:endParaRPr lang="tr-TR" sz="12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extLst>
                  <a:ext uri="{0D108BD9-81ED-4DB2-BD59-A6C34878D82A}">
                    <a16:rowId xmlns:a16="http://schemas.microsoft.com/office/drawing/2014/main" val="534411778"/>
                  </a:ext>
                </a:extLst>
              </a:tr>
              <a:tr h="25988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Toplam Seviye Maliyeti</a:t>
                      </a:r>
                      <a:endParaRPr lang="tr-T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  <a:effectLst/>
                        </a:rPr>
                        <a:t>116344</a:t>
                      </a:r>
                      <a:endParaRPr lang="tr-TR" sz="12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  <a:effectLst/>
                        </a:rPr>
                        <a:t>116340</a:t>
                      </a:r>
                      <a:endParaRPr lang="tr-TR" sz="12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9.00</a:t>
                      </a:r>
                      <a:endParaRPr lang="tr-TR" sz="12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extLst>
                  <a:ext uri="{0D108BD9-81ED-4DB2-BD59-A6C34878D82A}">
                    <a16:rowId xmlns:a16="http://schemas.microsoft.com/office/drawing/2014/main" val="2920939839"/>
                  </a:ext>
                </a:extLst>
              </a:tr>
              <a:tr h="25988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Ortalama Seviye Maliyeti</a:t>
                      </a:r>
                      <a:endParaRPr lang="tr-T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  <a:effectLst/>
                        </a:rPr>
                        <a:t>81.835</a:t>
                      </a:r>
                      <a:endParaRPr lang="tr-TR" sz="12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  <a:effectLst/>
                        </a:rPr>
                        <a:t>82.069</a:t>
                      </a:r>
                      <a:endParaRPr lang="tr-TR" sz="12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0.00285</a:t>
                      </a:r>
                      <a:endParaRPr lang="tr-TR" sz="120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extLst>
                  <a:ext uri="{0D108BD9-81ED-4DB2-BD59-A6C34878D82A}">
                    <a16:rowId xmlns:a16="http://schemas.microsoft.com/office/drawing/2014/main" val="2333229644"/>
                  </a:ext>
                </a:extLst>
              </a:tr>
              <a:tr h="24836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Cfd2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accent1"/>
                          </a:solidFill>
                          <a:effectLst/>
                        </a:rPr>
                        <a:t>Yeniden Yazmadan Önce</a:t>
                      </a:r>
                      <a:endParaRPr lang="tr-TR" sz="1200" b="1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accent2"/>
                          </a:solidFill>
                          <a:effectLst/>
                        </a:rPr>
                        <a:t>Yeniden Yazmadan Sonra</a:t>
                      </a:r>
                      <a:endParaRPr lang="tr-TR" sz="1200" b="1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Oran</a:t>
                      </a:r>
                      <a:endParaRPr lang="tr-TR" sz="1200" b="1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extLst>
                  <a:ext uri="{0D108BD9-81ED-4DB2-BD59-A6C34878D82A}">
                    <a16:rowId xmlns:a16="http://schemas.microsoft.com/office/drawing/2014/main" val="1192395834"/>
                  </a:ext>
                </a:extLst>
              </a:tr>
              <a:tr h="1721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FLOPS Varyansı</a:t>
                      </a:r>
                      <a:endParaRPr lang="tr-T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accent1"/>
                          </a:solidFill>
                          <a:effectLst/>
                        </a:rPr>
                        <a:t>165563,5139</a:t>
                      </a:r>
                      <a:endParaRPr lang="tr-TR" sz="120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  <a:effectLst/>
                        </a:rPr>
                        <a:t>159677,7788</a:t>
                      </a:r>
                      <a:endParaRPr lang="tr-TR" sz="12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 0.035</a:t>
                      </a:r>
                      <a:endParaRPr lang="tr-TR" sz="12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extLst>
                  <a:ext uri="{0D108BD9-81ED-4DB2-BD59-A6C34878D82A}">
                    <a16:rowId xmlns:a16="http://schemas.microsoft.com/office/drawing/2014/main" val="1630161128"/>
                  </a:ext>
                </a:extLst>
              </a:tr>
              <a:tr h="1721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Seviye Sayısı</a:t>
                      </a:r>
                      <a:endParaRPr lang="tr-T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  <a:effectLst/>
                        </a:rPr>
                        <a:t>4357</a:t>
                      </a:r>
                      <a:endParaRPr lang="tr-TR" sz="12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  <a:effectLst/>
                        </a:rPr>
                        <a:t>4240</a:t>
                      </a:r>
                      <a:endParaRPr lang="tr-TR" sz="12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0.026</a:t>
                      </a:r>
                      <a:endParaRPr lang="tr-TR" sz="12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extLst>
                  <a:ext uri="{0D108BD9-81ED-4DB2-BD59-A6C34878D82A}">
                    <a16:rowId xmlns:a16="http://schemas.microsoft.com/office/drawing/2014/main" val="2979182173"/>
                  </a:ext>
                </a:extLst>
              </a:tr>
              <a:tr h="34586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Seviye Sayısı Varyansı</a:t>
                      </a:r>
                      <a:endParaRPr lang="tr-T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  <a:effectLst/>
                        </a:rPr>
                        <a:t>57.169</a:t>
                      </a:r>
                      <a:endParaRPr lang="tr-TR" sz="12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  <a:effectLst/>
                        </a:rPr>
                        <a:t>59.507</a:t>
                      </a:r>
                      <a:endParaRPr lang="tr-TR" sz="12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0.040</a:t>
                      </a:r>
                      <a:endParaRPr lang="tr-TR" sz="12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extLst>
                  <a:ext uri="{0D108BD9-81ED-4DB2-BD59-A6C34878D82A}">
                    <a16:rowId xmlns:a16="http://schemas.microsoft.com/office/drawing/2014/main" val="1818098493"/>
                  </a:ext>
                </a:extLst>
              </a:tr>
              <a:tr h="34586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Toplam Seviye Maliyeti</a:t>
                      </a:r>
                      <a:endParaRPr lang="tr-T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accent1"/>
                          </a:solidFill>
                          <a:effectLst/>
                        </a:rPr>
                        <a:t>308790</a:t>
                      </a:r>
                      <a:endParaRPr lang="tr-TR" sz="120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  <a:effectLst/>
                        </a:rPr>
                        <a:t>308710</a:t>
                      </a:r>
                      <a:endParaRPr lang="tr-TR" sz="12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2.59</a:t>
                      </a:r>
                      <a:endParaRPr lang="tr-TR" sz="120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extLst>
                  <a:ext uri="{0D108BD9-81ED-4DB2-BD59-A6C34878D82A}">
                    <a16:rowId xmlns:a16="http://schemas.microsoft.com/office/drawing/2014/main" val="1293718893"/>
                  </a:ext>
                </a:extLst>
              </a:tr>
              <a:tr h="34586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Ortalama Seviye Maliyeti</a:t>
                      </a:r>
                      <a:endParaRPr lang="tr-T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  <a:effectLst/>
                        </a:rPr>
                        <a:t>708.721</a:t>
                      </a:r>
                      <a:endParaRPr lang="tr-TR" sz="12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  <a:effectLst/>
                        </a:rPr>
                        <a:t>728.089</a:t>
                      </a:r>
                      <a:endParaRPr lang="tr-TR" sz="12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0.027</a:t>
                      </a:r>
                      <a:endParaRPr lang="tr-TR" sz="12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extLst>
                  <a:ext uri="{0D108BD9-81ED-4DB2-BD59-A6C34878D82A}">
                    <a16:rowId xmlns:a16="http://schemas.microsoft.com/office/drawing/2014/main" val="1910625499"/>
                  </a:ext>
                </a:extLst>
              </a:tr>
              <a:tr h="24836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Gearbox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accent1"/>
                          </a:solidFill>
                          <a:effectLst/>
                        </a:rPr>
                        <a:t>Yeniden Yazmadan Önce</a:t>
                      </a:r>
                      <a:endParaRPr lang="tr-TR" sz="1200" b="1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accent2"/>
                          </a:solidFill>
                          <a:effectLst/>
                        </a:rPr>
                        <a:t>Yeniden Yazmadan Sonra</a:t>
                      </a:r>
                      <a:endParaRPr lang="tr-TR" sz="1200" b="1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Oran</a:t>
                      </a:r>
                      <a:endParaRPr lang="tr-TR" sz="1200" b="1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extLst>
                  <a:ext uri="{0D108BD9-81ED-4DB2-BD59-A6C34878D82A}">
                    <a16:rowId xmlns:a16="http://schemas.microsoft.com/office/drawing/2014/main" val="3540080349"/>
                  </a:ext>
                </a:extLst>
              </a:tr>
              <a:tr h="1721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FLOPS Varyansı</a:t>
                      </a:r>
                      <a:endParaRPr lang="tr-T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  <a:effectLst/>
                        </a:rPr>
                        <a:t>3011755,018</a:t>
                      </a:r>
                      <a:endParaRPr lang="tr-TR" sz="12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  <a:effectLst/>
                        </a:rPr>
                        <a:t>2986382,509</a:t>
                      </a:r>
                      <a:endParaRPr lang="tr-TR" sz="12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 0.0084</a:t>
                      </a:r>
                      <a:endParaRPr lang="tr-TR" sz="12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extLst>
                  <a:ext uri="{0D108BD9-81ED-4DB2-BD59-A6C34878D82A}">
                    <a16:rowId xmlns:a16="http://schemas.microsoft.com/office/drawing/2014/main" val="2223736337"/>
                  </a:ext>
                </a:extLst>
              </a:tr>
              <a:tr h="1721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Seviye Sayısı</a:t>
                      </a:r>
                      <a:endParaRPr lang="tr-T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  <a:effectLst/>
                        </a:rPr>
                        <a:t>4586</a:t>
                      </a:r>
                      <a:endParaRPr lang="tr-TR" sz="12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  <a:effectLst/>
                        </a:rPr>
                        <a:t>4436</a:t>
                      </a:r>
                      <a:endParaRPr lang="tr-TR" sz="12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0.032</a:t>
                      </a:r>
                      <a:endParaRPr lang="tr-TR" sz="12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extLst>
                  <a:ext uri="{0D108BD9-81ED-4DB2-BD59-A6C34878D82A}">
                    <a16:rowId xmlns:a16="http://schemas.microsoft.com/office/drawing/2014/main" val="129962353"/>
                  </a:ext>
                </a:extLst>
              </a:tr>
              <a:tr h="34586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Seviye Sayısı Varyansı</a:t>
                      </a:r>
                      <a:endParaRPr lang="tr-T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  <a:effectLst/>
                        </a:rPr>
                        <a:t>141.425</a:t>
                      </a:r>
                      <a:endParaRPr lang="tr-TR" sz="12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  <a:effectLst/>
                        </a:rPr>
                        <a:t>586.249</a:t>
                      </a:r>
                      <a:endParaRPr lang="tr-TR" sz="12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3.14</a:t>
                      </a:r>
                      <a:endParaRPr lang="tr-TR" sz="12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extLst>
                  <a:ext uri="{0D108BD9-81ED-4DB2-BD59-A6C34878D82A}">
                    <a16:rowId xmlns:a16="http://schemas.microsoft.com/office/drawing/2014/main" val="1356866353"/>
                  </a:ext>
                </a:extLst>
              </a:tr>
              <a:tr h="34586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Toplam Seviye Maliyeti</a:t>
                      </a:r>
                      <a:endParaRPr lang="tr-T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  <a:effectLst/>
                        </a:rPr>
                        <a:t>908040</a:t>
                      </a:r>
                      <a:endParaRPr lang="tr-TR" sz="12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  <a:effectLst/>
                        </a:rPr>
                        <a:t>907691</a:t>
                      </a:r>
                      <a:endParaRPr lang="tr-TR" sz="12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-9.00</a:t>
                      </a:r>
                      <a:endParaRPr lang="tr-TR" sz="12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extLst>
                  <a:ext uri="{0D108BD9-81ED-4DB2-BD59-A6C34878D82A}">
                    <a16:rowId xmlns:a16="http://schemas.microsoft.com/office/drawing/2014/main" val="925496641"/>
                  </a:ext>
                </a:extLst>
              </a:tr>
              <a:tr h="34586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Ortalama Seviye Maliyeti</a:t>
                      </a:r>
                      <a:endParaRPr lang="tr-T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  <a:effectLst/>
                        </a:rPr>
                        <a:t>1980</a:t>
                      </a:r>
                      <a:endParaRPr lang="tr-TR" sz="12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  <a:effectLst/>
                        </a:rPr>
                        <a:t>2046</a:t>
                      </a:r>
                      <a:endParaRPr lang="tr-TR" sz="12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0.033</a:t>
                      </a:r>
                      <a:endParaRPr lang="tr-TR" sz="12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904" marR="48904" marT="6792" marB="0"/>
                </a:tc>
                <a:extLst>
                  <a:ext uri="{0D108BD9-81ED-4DB2-BD59-A6C34878D82A}">
                    <a16:rowId xmlns:a16="http://schemas.microsoft.com/office/drawing/2014/main" val="1047488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8963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2329ABB-3632-8C4B-B31A-D84E1D9F3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Başlık 6">
            <a:extLst>
              <a:ext uri="{FF2B5EF4-FFF2-40B4-BE49-F238E27FC236}">
                <a16:creationId xmlns:a16="http://schemas.microsoft.com/office/drawing/2014/main" id="{401F7E39-8784-C94C-B225-2D22A195A5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79475"/>
          </a:xfrm>
        </p:spPr>
        <p:txBody>
          <a:bodyPr>
            <a:normAutofit fontScale="90000"/>
          </a:bodyPr>
          <a:lstStyle/>
          <a:p>
            <a:r>
              <a:rPr lang="en-US" dirty="0"/>
              <a:t>Si41Ge41H72 Test Sonuçları</a:t>
            </a:r>
            <a:endParaRPr lang="tr-TR" dirty="0"/>
          </a:p>
        </p:txBody>
      </p:sp>
      <p:sp>
        <p:nvSpPr>
          <p:cNvPr id="8" name="Alt Başlık 7">
            <a:extLst>
              <a:ext uri="{FF2B5EF4-FFF2-40B4-BE49-F238E27FC236}">
                <a16:creationId xmlns:a16="http://schemas.microsoft.com/office/drawing/2014/main" id="{77C7D31A-C619-E94A-B812-C93341E58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4824" y="2181138"/>
            <a:ext cx="9937101" cy="3554500"/>
          </a:xfrm>
        </p:spPr>
        <p:txBody>
          <a:bodyPr>
            <a:normAutofit/>
          </a:bodyPr>
          <a:lstStyle/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Seviye Sayısı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181.783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</a:rPr>
              <a:t>105.297</a:t>
            </a:r>
            <a:endParaRPr lang="en-US" sz="1400" dirty="0"/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Ortalama Seviye Maliyeti(FLOPS</a:t>
            </a:r>
            <a:r>
              <a:rPr lang="en-US" sz="1400" dirty="0"/>
              <a:t>)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82,577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</a:rPr>
              <a:t>141,835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Yeniden Yazılan Satır Sayısı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1400" b="1" dirty="0"/>
              <a:t>77.684</a:t>
            </a:r>
            <a:endParaRPr lang="en-US" sz="1200" dirty="0"/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Toplam Seviye Maliyeti 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1.501.130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</a:rPr>
              <a:t>1.493.480(%0.5 -)</a:t>
            </a:r>
          </a:p>
          <a:p>
            <a:pPr lvl="1" algn="l"/>
            <a:endParaRPr lang="en-US" sz="1600" dirty="0"/>
          </a:p>
          <a:p>
            <a:pPr lvl="1" algn="l"/>
            <a:endParaRPr lang="en-US" sz="1400" dirty="0"/>
          </a:p>
          <a:p>
            <a:pPr lvl="1" algn="l"/>
            <a:endParaRPr lang="en-US" sz="1400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8C187ACE-62CE-A03F-1B31-F5A140A8C59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755" y="2298485"/>
            <a:ext cx="6270170" cy="266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634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2329ABB-3632-8C4B-B31A-D84E1D9F3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Başlık 6">
            <a:extLst>
              <a:ext uri="{FF2B5EF4-FFF2-40B4-BE49-F238E27FC236}">
                <a16:creationId xmlns:a16="http://schemas.microsoft.com/office/drawing/2014/main" id="{401F7E39-8784-C94C-B225-2D22A195A5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79475"/>
          </a:xfrm>
        </p:spPr>
        <p:txBody>
          <a:bodyPr>
            <a:normAutofit fontScale="90000"/>
          </a:bodyPr>
          <a:lstStyle/>
          <a:p>
            <a:r>
              <a:rPr lang="en-US" dirty="0"/>
              <a:t>Bcsstk37 Test Sonuçları</a:t>
            </a:r>
            <a:endParaRPr lang="tr-TR" dirty="0"/>
          </a:p>
        </p:txBody>
      </p:sp>
      <p:sp>
        <p:nvSpPr>
          <p:cNvPr id="8" name="Alt Başlık 7">
            <a:extLst>
              <a:ext uri="{FF2B5EF4-FFF2-40B4-BE49-F238E27FC236}">
                <a16:creationId xmlns:a16="http://schemas.microsoft.com/office/drawing/2014/main" id="{77C7D31A-C619-E94A-B812-C93341E58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4824" y="2181138"/>
            <a:ext cx="9937101" cy="3554500"/>
          </a:xfrm>
        </p:spPr>
        <p:txBody>
          <a:bodyPr>
            <a:normAutofit/>
          </a:bodyPr>
          <a:lstStyle/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Seviye Sayısı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5030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</a:rPr>
              <a:t>4730</a:t>
            </a:r>
            <a:endParaRPr lang="en-US" sz="1400" dirty="0"/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Ortalama Seviye Maliyeti(FLOPS</a:t>
            </a:r>
            <a:r>
              <a:rPr lang="en-US" sz="1400" dirty="0"/>
              <a:t>)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226,834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</a:rPr>
              <a:t>241,112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Yeniden Yazılan Satır Sayısı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1400" b="1" dirty="0"/>
              <a:t>2175</a:t>
            </a:r>
            <a:endParaRPr lang="en-US" sz="1200" dirty="0"/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Toplam Seviye Maliyeti 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1.140.980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</a:rPr>
              <a:t>1.140.460(%0.03 -)</a:t>
            </a:r>
            <a:endParaRPr lang="en-US" sz="1400" dirty="0"/>
          </a:p>
          <a:p>
            <a:pPr lvl="1" algn="l"/>
            <a:endParaRPr lang="en-US" sz="1400" dirty="0"/>
          </a:p>
          <a:p>
            <a:pPr lvl="1" algn="l"/>
            <a:endParaRPr lang="en-US" sz="1400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272A5262-809C-225A-98B5-57B3DE8BF47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465" y="2486239"/>
            <a:ext cx="6419460" cy="254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244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2329ABB-3632-8C4B-B31A-D84E1D9F3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Başlık 6">
            <a:extLst>
              <a:ext uri="{FF2B5EF4-FFF2-40B4-BE49-F238E27FC236}">
                <a16:creationId xmlns:a16="http://schemas.microsoft.com/office/drawing/2014/main" id="{401F7E39-8784-C94C-B225-2D22A195A5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7947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Sonuç</a:t>
            </a:r>
            <a:endParaRPr lang="tr-TR" dirty="0"/>
          </a:p>
        </p:txBody>
      </p:sp>
      <p:sp>
        <p:nvSpPr>
          <p:cNvPr id="8" name="Alt Başlık 7">
            <a:extLst>
              <a:ext uri="{FF2B5EF4-FFF2-40B4-BE49-F238E27FC236}">
                <a16:creationId xmlns:a16="http://schemas.microsoft.com/office/drawing/2014/main" id="{77C7D31A-C619-E94A-B812-C93341E58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4824" y="2181138"/>
            <a:ext cx="9937101" cy="3554500"/>
          </a:xfrm>
        </p:spPr>
        <p:txBody>
          <a:bodyPr>
            <a:normAutofit/>
          </a:bodyPr>
          <a:lstStyle/>
          <a:p>
            <a:pPr lvl="1" algn="l"/>
            <a:r>
              <a:rPr lang="en-US" sz="1600" dirty="0"/>
              <a:t>İlk </a:t>
            </a:r>
            <a:r>
              <a:rPr lang="en-US" sz="1600" dirty="0" err="1"/>
              <a:t>Uygulanan</a:t>
            </a:r>
            <a:r>
              <a:rPr lang="en-US" sz="1600" dirty="0"/>
              <a:t> Strateji </a:t>
            </a:r>
            <a:r>
              <a:rPr lang="en-US" sz="1600" dirty="0" err="1"/>
              <a:t>Üzerinden</a:t>
            </a:r>
            <a:r>
              <a:rPr lang="en-US" sz="1600" dirty="0"/>
              <a:t> </a:t>
            </a:r>
            <a:r>
              <a:rPr lang="en-US" sz="1600" dirty="0" err="1"/>
              <a:t>Kurulan</a:t>
            </a:r>
            <a:r>
              <a:rPr lang="en-US" sz="1600" dirty="0"/>
              <a:t> Yeni Strateji ile: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 err="1"/>
              <a:t>Seyrek</a:t>
            </a:r>
            <a:r>
              <a:rPr lang="en-US" sz="1600" dirty="0"/>
              <a:t> Alt </a:t>
            </a:r>
            <a:r>
              <a:rPr lang="en-US" sz="1600" dirty="0" err="1"/>
              <a:t>Üçgensel</a:t>
            </a:r>
            <a:r>
              <a:rPr lang="en-US" sz="1600" dirty="0"/>
              <a:t> Matris Çözümü için </a:t>
            </a:r>
            <a:r>
              <a:rPr lang="en-US" sz="1600" dirty="0" err="1"/>
              <a:t>geliştirilmiş</a:t>
            </a:r>
            <a:r>
              <a:rPr lang="en-US" sz="1600" dirty="0"/>
              <a:t> 3 </a:t>
            </a:r>
            <a:r>
              <a:rPr lang="en-US" sz="1600" dirty="0" err="1"/>
              <a:t>kriterli</a:t>
            </a:r>
            <a:r>
              <a:rPr lang="en-US" sz="1600" dirty="0"/>
              <a:t> </a:t>
            </a:r>
            <a:r>
              <a:rPr lang="en-US" sz="1600" dirty="0" err="1"/>
              <a:t>strateji</a:t>
            </a:r>
            <a:endParaRPr lang="en-US" sz="1600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Paralel </a:t>
            </a:r>
            <a:r>
              <a:rPr lang="en-US" sz="1600" dirty="0" err="1"/>
              <a:t>olmayan</a:t>
            </a:r>
            <a:r>
              <a:rPr lang="en-US" sz="1600" dirty="0"/>
              <a:t> </a:t>
            </a:r>
            <a:r>
              <a:rPr lang="en-US" sz="1600" dirty="0" err="1"/>
              <a:t>seviyeler</a:t>
            </a:r>
            <a:r>
              <a:rPr lang="en-US" sz="1600" dirty="0"/>
              <a:t>  </a:t>
            </a:r>
            <a:r>
              <a:rPr lang="en-US" sz="1600" dirty="0" err="1"/>
              <a:t>paralelleştirildi</a:t>
            </a:r>
            <a:endParaRPr lang="en-US" sz="1600" dirty="0"/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İnce Seviyeler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Seviye </a:t>
            </a:r>
            <a:r>
              <a:rPr lang="en-US" sz="1600" dirty="0" err="1"/>
              <a:t>maliyetleri</a:t>
            </a:r>
            <a:r>
              <a:rPr lang="en-US" sz="1600" dirty="0"/>
              <a:t> </a:t>
            </a:r>
            <a:r>
              <a:rPr lang="en-US" sz="1600" dirty="0" err="1"/>
              <a:t>düzenlendi</a:t>
            </a:r>
            <a:r>
              <a:rPr lang="en-US" sz="1600" dirty="0"/>
              <a:t>(</a:t>
            </a:r>
            <a:r>
              <a:rPr lang="en-US" sz="1600" dirty="0" err="1"/>
              <a:t>Yük</a:t>
            </a:r>
            <a:r>
              <a:rPr lang="en-US" sz="1600" dirty="0"/>
              <a:t> </a:t>
            </a:r>
            <a:r>
              <a:rPr lang="en-US" sz="1600" dirty="0" err="1"/>
              <a:t>Dengeleme</a:t>
            </a:r>
            <a:r>
              <a:rPr lang="en-US" sz="1600" dirty="0"/>
              <a:t>)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FLOPS </a:t>
            </a:r>
            <a:r>
              <a:rPr lang="en-US" sz="1400" dirty="0" err="1"/>
              <a:t>değerleri</a:t>
            </a:r>
            <a:endParaRPr lang="en-US" sz="1400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Matrisin </a:t>
            </a:r>
            <a:r>
              <a:rPr lang="en-US" sz="1600" dirty="0" err="1"/>
              <a:t>seyreklik</a:t>
            </a:r>
            <a:r>
              <a:rPr lang="en-US" sz="1600" dirty="0"/>
              <a:t> </a:t>
            </a:r>
            <a:r>
              <a:rPr lang="en-US" sz="1600" dirty="0" err="1"/>
              <a:t>yapısı</a:t>
            </a:r>
            <a:r>
              <a:rPr lang="en-US" sz="1600" dirty="0"/>
              <a:t> </a:t>
            </a:r>
            <a:r>
              <a:rPr lang="en-US" sz="1600" dirty="0" err="1"/>
              <a:t>daha</a:t>
            </a:r>
            <a:r>
              <a:rPr lang="en-US" sz="1600" dirty="0"/>
              <a:t> </a:t>
            </a:r>
            <a:r>
              <a:rPr lang="en-US" sz="1600" dirty="0" err="1"/>
              <a:t>homojen</a:t>
            </a:r>
            <a:r>
              <a:rPr lang="en-US" sz="1600" dirty="0"/>
              <a:t> hale </a:t>
            </a:r>
            <a:r>
              <a:rPr lang="en-US" sz="1600" dirty="0" err="1"/>
              <a:t>getirildi</a:t>
            </a:r>
            <a:r>
              <a:rPr lang="en-US" sz="1600" dirty="0"/>
              <a:t>.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Ortalama Giren Düğüm </a:t>
            </a:r>
            <a:r>
              <a:rPr lang="en-US" sz="1400" dirty="0" err="1"/>
              <a:t>Derecesi</a:t>
            </a:r>
            <a:endParaRPr lang="en-US" sz="1400" dirty="0"/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085850" lvl="2" indent="-1714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lvl="1" algn="l"/>
            <a:endParaRPr lang="en-US" sz="1400" dirty="0"/>
          </a:p>
          <a:p>
            <a:pPr lvl="1" algn="l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47665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2329ABB-3632-8C4B-B31A-D84E1D9F3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Başlık 6">
            <a:extLst>
              <a:ext uri="{FF2B5EF4-FFF2-40B4-BE49-F238E27FC236}">
                <a16:creationId xmlns:a16="http://schemas.microsoft.com/office/drawing/2014/main" id="{401F7E39-8784-C94C-B225-2D22A195A5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79475"/>
          </a:xfrm>
        </p:spPr>
        <p:txBody>
          <a:bodyPr>
            <a:normAutofit fontScale="90000"/>
          </a:bodyPr>
          <a:lstStyle/>
          <a:p>
            <a:r>
              <a:rPr lang="en-US" dirty="0"/>
              <a:t>Lung2 Test Sonuçları</a:t>
            </a:r>
            <a:endParaRPr lang="tr-TR" dirty="0"/>
          </a:p>
        </p:txBody>
      </p:sp>
      <p:sp>
        <p:nvSpPr>
          <p:cNvPr id="8" name="Alt Başlık 7">
            <a:extLst>
              <a:ext uri="{FF2B5EF4-FFF2-40B4-BE49-F238E27FC236}">
                <a16:creationId xmlns:a16="http://schemas.microsoft.com/office/drawing/2014/main" id="{77C7D31A-C619-E94A-B812-C93341E58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4824" y="2181138"/>
            <a:ext cx="9937101" cy="3554500"/>
          </a:xfrm>
        </p:spPr>
        <p:txBody>
          <a:bodyPr>
            <a:normAutofit/>
          </a:bodyPr>
          <a:lstStyle/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Seviye Sayısı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479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</a:rPr>
              <a:t>253</a:t>
            </a:r>
            <a:endParaRPr lang="en-US" sz="1400" dirty="0"/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Ortalama Seviye Maliyeti(FLOPS</a:t>
            </a:r>
            <a:r>
              <a:rPr lang="en-US" sz="1400" dirty="0"/>
              <a:t>)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914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</a:rPr>
              <a:t>1728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Yeniden Yazılan Satır Sayısı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1400" b="1" dirty="0"/>
              <a:t>452</a:t>
            </a:r>
            <a:endParaRPr lang="en-US" sz="1200" dirty="0"/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Toplam Seviye Maliyeti 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437834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</a:rPr>
              <a:t>437382(%0.1 -)</a:t>
            </a:r>
          </a:p>
          <a:p>
            <a:pPr lvl="1" algn="l"/>
            <a:endParaRPr lang="en-US" sz="1400" dirty="0"/>
          </a:p>
          <a:p>
            <a:pPr lvl="1" algn="l"/>
            <a:endParaRPr lang="en-US" sz="140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83293F1-D9D7-27B9-88E8-43F28DF4D9A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841" y="2732653"/>
            <a:ext cx="6380084" cy="243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75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2329ABB-3632-8C4B-B31A-D84E1D9F3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Başlık 6">
            <a:extLst>
              <a:ext uri="{FF2B5EF4-FFF2-40B4-BE49-F238E27FC236}">
                <a16:creationId xmlns:a16="http://schemas.microsoft.com/office/drawing/2014/main" id="{401F7E39-8784-C94C-B225-2D22A195A5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79475"/>
          </a:xfrm>
        </p:spPr>
        <p:txBody>
          <a:bodyPr>
            <a:normAutofit fontScale="90000"/>
          </a:bodyPr>
          <a:lstStyle/>
          <a:p>
            <a:r>
              <a:rPr lang="en-US" dirty="0"/>
              <a:t>Venkat01 Test Sonuçları</a:t>
            </a:r>
            <a:endParaRPr lang="tr-TR" dirty="0"/>
          </a:p>
        </p:txBody>
      </p:sp>
      <p:sp>
        <p:nvSpPr>
          <p:cNvPr id="8" name="Alt Başlık 7">
            <a:extLst>
              <a:ext uri="{FF2B5EF4-FFF2-40B4-BE49-F238E27FC236}">
                <a16:creationId xmlns:a16="http://schemas.microsoft.com/office/drawing/2014/main" id="{77C7D31A-C619-E94A-B812-C93341E58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4824" y="2181138"/>
            <a:ext cx="9937101" cy="3554500"/>
          </a:xfrm>
        </p:spPr>
        <p:txBody>
          <a:bodyPr>
            <a:normAutofit/>
          </a:bodyPr>
          <a:lstStyle/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Seviye Sayısı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4176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</a:rPr>
              <a:t>4100</a:t>
            </a:r>
            <a:endParaRPr lang="en-US" sz="1400" dirty="0"/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Ortalama Seviye Maliyeti(FLOPS</a:t>
            </a:r>
            <a:r>
              <a:rPr lang="en-US" sz="1400" dirty="0"/>
              <a:t>)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411,346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</a:rPr>
              <a:t>418,861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Yeniden Yazılan Satır Sayısı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1400" b="1" dirty="0"/>
              <a:t>2708</a:t>
            </a:r>
            <a:endParaRPr lang="en-US" sz="1200" dirty="0"/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Toplam Seviye Maliyeti 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1.717.790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</a:rPr>
              <a:t>1.717.330(%0.3)</a:t>
            </a:r>
          </a:p>
          <a:p>
            <a:pPr lvl="2" algn="l"/>
            <a:endParaRPr lang="en-US" sz="1400" dirty="0"/>
          </a:p>
          <a:p>
            <a:pPr lvl="1" algn="l"/>
            <a:endParaRPr lang="en-US" sz="1400" dirty="0"/>
          </a:p>
          <a:p>
            <a:pPr lvl="1" algn="l"/>
            <a:endParaRPr lang="en-US" sz="1400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4605C1D2-1F0E-0997-A230-715CEDED364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449" y="2375610"/>
            <a:ext cx="6363476" cy="253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68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2329ABB-3632-8C4B-B31A-D84E1D9F3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Başlık 6">
            <a:extLst>
              <a:ext uri="{FF2B5EF4-FFF2-40B4-BE49-F238E27FC236}">
                <a16:creationId xmlns:a16="http://schemas.microsoft.com/office/drawing/2014/main" id="{401F7E39-8784-C94C-B225-2D22A195A5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79475"/>
          </a:xfrm>
        </p:spPr>
        <p:txBody>
          <a:bodyPr>
            <a:normAutofit fontScale="90000"/>
          </a:bodyPr>
          <a:lstStyle/>
          <a:p>
            <a:r>
              <a:rPr lang="en-US" dirty="0"/>
              <a:t>Torso2 Test Sonuçları</a:t>
            </a:r>
            <a:endParaRPr lang="tr-TR" dirty="0"/>
          </a:p>
        </p:txBody>
      </p:sp>
      <p:sp>
        <p:nvSpPr>
          <p:cNvPr id="8" name="Alt Başlık 7">
            <a:extLst>
              <a:ext uri="{FF2B5EF4-FFF2-40B4-BE49-F238E27FC236}">
                <a16:creationId xmlns:a16="http://schemas.microsoft.com/office/drawing/2014/main" id="{77C7D31A-C619-E94A-B812-C93341E58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4824" y="2181138"/>
            <a:ext cx="9937101" cy="3554500"/>
          </a:xfrm>
        </p:spPr>
        <p:txBody>
          <a:bodyPr>
            <a:normAutofit/>
          </a:bodyPr>
          <a:lstStyle/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Seviye Sayısı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513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</a:rPr>
              <a:t>507</a:t>
            </a:r>
            <a:endParaRPr lang="en-US" sz="1400" dirty="0"/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Ortalama Seviye Maliyeti(FLOPS</a:t>
            </a:r>
            <a:r>
              <a:rPr lang="en-US" sz="1400" dirty="0"/>
              <a:t>)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2014,56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</a:rPr>
              <a:t>2037,85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Yeniden Yazılan Satır Sayısı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1400" b="1" dirty="0"/>
              <a:t>2370</a:t>
            </a:r>
            <a:endParaRPr lang="en-US" sz="1200" dirty="0"/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Toplam Seviye Maliyeti 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1.033.470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</a:rPr>
              <a:t>1.033.190(%0.02 -)</a:t>
            </a:r>
          </a:p>
          <a:p>
            <a:pPr lvl="2" algn="l"/>
            <a:endParaRPr lang="en-US" sz="1400" dirty="0"/>
          </a:p>
          <a:p>
            <a:pPr lvl="1" algn="l"/>
            <a:endParaRPr lang="en-US" sz="1400" dirty="0"/>
          </a:p>
          <a:p>
            <a:pPr lvl="1" algn="l"/>
            <a:endParaRPr lang="en-US" sz="1400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2B4CD553-8E7B-FF50-D5EB-C64A78866F0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822" y="2687216"/>
            <a:ext cx="6409103" cy="25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974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2329ABB-3632-8C4B-B31A-D84E1D9F3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Başlık 6">
            <a:extLst>
              <a:ext uri="{FF2B5EF4-FFF2-40B4-BE49-F238E27FC236}">
                <a16:creationId xmlns:a16="http://schemas.microsoft.com/office/drawing/2014/main" id="{401F7E39-8784-C94C-B225-2D22A195A5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79475"/>
          </a:xfrm>
        </p:spPr>
        <p:txBody>
          <a:bodyPr>
            <a:normAutofit fontScale="90000"/>
          </a:bodyPr>
          <a:lstStyle/>
          <a:p>
            <a:r>
              <a:rPr lang="en-US" dirty="0"/>
              <a:t>Bcsstk17 Test Sonuçları</a:t>
            </a:r>
            <a:endParaRPr lang="tr-TR" dirty="0"/>
          </a:p>
        </p:txBody>
      </p:sp>
      <p:sp>
        <p:nvSpPr>
          <p:cNvPr id="8" name="Alt Başlık 7">
            <a:extLst>
              <a:ext uri="{FF2B5EF4-FFF2-40B4-BE49-F238E27FC236}">
                <a16:creationId xmlns:a16="http://schemas.microsoft.com/office/drawing/2014/main" id="{77C7D31A-C619-E94A-B812-C93341E58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4824" y="2181138"/>
            <a:ext cx="9937101" cy="3554500"/>
          </a:xfrm>
        </p:spPr>
        <p:txBody>
          <a:bodyPr>
            <a:normAutofit/>
          </a:bodyPr>
          <a:lstStyle/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Seviye Sayısı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1332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</a:rPr>
              <a:t>1298</a:t>
            </a:r>
            <a:endParaRPr lang="en-US" sz="1400" dirty="0"/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Ortalama Seviye Maliyeti(FLOPS</a:t>
            </a:r>
            <a:r>
              <a:rPr lang="en-US" sz="1400" dirty="0"/>
              <a:t>)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321,809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</a:rPr>
              <a:t>330,223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Yeniden Yazılan Satır Sayısı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1400" b="1" dirty="0"/>
              <a:t>357</a:t>
            </a:r>
            <a:endParaRPr lang="en-US" sz="1200" dirty="0"/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Toplam Seviye Maliyeti 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428650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</a:rPr>
              <a:t>428630(%0.005 -)</a:t>
            </a:r>
          </a:p>
          <a:p>
            <a:pPr lvl="1" algn="l"/>
            <a:endParaRPr lang="en-US" sz="1600" dirty="0"/>
          </a:p>
          <a:p>
            <a:pPr lvl="1" algn="l"/>
            <a:endParaRPr lang="en-US" sz="1400" dirty="0"/>
          </a:p>
          <a:p>
            <a:pPr lvl="1" algn="l"/>
            <a:endParaRPr lang="en-US" sz="1400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C7BA83D3-93DB-CC12-D276-26935527B2A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29" y="2584580"/>
            <a:ext cx="6522096" cy="229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23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2329ABB-3632-8C4B-B31A-D84E1D9F3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Başlık 6">
            <a:extLst>
              <a:ext uri="{FF2B5EF4-FFF2-40B4-BE49-F238E27FC236}">
                <a16:creationId xmlns:a16="http://schemas.microsoft.com/office/drawing/2014/main" id="{401F7E39-8784-C94C-B225-2D22A195A5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7947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Pwtk</a:t>
            </a:r>
            <a:r>
              <a:rPr lang="en-US" dirty="0"/>
              <a:t> Test Sonuçları</a:t>
            </a:r>
            <a:endParaRPr lang="tr-TR" dirty="0"/>
          </a:p>
        </p:txBody>
      </p:sp>
      <p:sp>
        <p:nvSpPr>
          <p:cNvPr id="8" name="Alt Başlık 7">
            <a:extLst>
              <a:ext uri="{FF2B5EF4-FFF2-40B4-BE49-F238E27FC236}">
                <a16:creationId xmlns:a16="http://schemas.microsoft.com/office/drawing/2014/main" id="{77C7D31A-C619-E94A-B812-C93341E58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4824" y="2181138"/>
            <a:ext cx="9937101" cy="3554500"/>
          </a:xfrm>
        </p:spPr>
        <p:txBody>
          <a:bodyPr>
            <a:normAutofit/>
          </a:bodyPr>
          <a:lstStyle/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Seviye Sayısı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142.168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</a:rPr>
              <a:t>141.758</a:t>
            </a:r>
            <a:endParaRPr lang="en-US" sz="1400" dirty="0"/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Ortalama Seviye Maliyeti(FLOPS</a:t>
            </a:r>
            <a:r>
              <a:rPr lang="en-US" sz="1400" dirty="0"/>
              <a:t>)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81,835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</a:rPr>
              <a:t>82,069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Yeniden Yazılan Satır Sayısı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1400" b="1" dirty="0"/>
              <a:t>461</a:t>
            </a:r>
            <a:endParaRPr lang="en-US" sz="1200" dirty="0"/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Toplam Seviye Maliyeti 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1.163.440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</a:rPr>
              <a:t>1.163.340(%0.003 -)</a:t>
            </a:r>
          </a:p>
          <a:p>
            <a:pPr lvl="2" algn="l"/>
            <a:endParaRPr lang="en-US" sz="1400" dirty="0"/>
          </a:p>
          <a:p>
            <a:pPr lvl="1" algn="l"/>
            <a:endParaRPr lang="en-US" sz="1400" dirty="0"/>
          </a:p>
          <a:p>
            <a:pPr lvl="1" algn="l"/>
            <a:endParaRPr lang="en-US" sz="1400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57A135F0-D075-FA29-FECE-7020A2A0F1C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151" y="2239330"/>
            <a:ext cx="6484774" cy="258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92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D6CC8AAB-2859-4D4E-8B80-DBD314D86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Başlık 1">
            <a:extLst>
              <a:ext uri="{FF2B5EF4-FFF2-40B4-BE49-F238E27FC236}">
                <a16:creationId xmlns:a16="http://schemas.microsoft.com/office/drawing/2014/main" id="{41492785-A9D2-9E4B-9EC3-452846F4CBD4}"/>
              </a:ext>
            </a:extLst>
          </p:cNvPr>
          <p:cNvSpPr>
            <a:spLocks noGrp="1"/>
          </p:cNvSpPr>
          <p:nvPr/>
        </p:nvSpPr>
        <p:spPr>
          <a:xfrm>
            <a:off x="1446414" y="1388172"/>
            <a:ext cx="9299172" cy="867586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>
                <a:solidFill>
                  <a:schemeClr val="tx1"/>
                </a:solidFill>
              </a:rPr>
              <a:t>İstinye Üniversitesi</a:t>
            </a:r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64C0323B-E6E6-774A-AFB2-D5E6D229AAFC}"/>
              </a:ext>
            </a:extLst>
          </p:cNvPr>
          <p:cNvSpPr>
            <a:spLocks noGrp="1"/>
          </p:cNvSpPr>
          <p:nvPr/>
        </p:nvSpPr>
        <p:spPr>
          <a:xfrm>
            <a:off x="1446414" y="2255758"/>
            <a:ext cx="9299172" cy="434153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tx1"/>
                </a:solidFill>
              </a:rPr>
              <a:t>MÜHENDİSLİK VE DOĞA BİLİMLERİ FAKÜLTESİ</a:t>
            </a:r>
          </a:p>
          <a:p>
            <a:r>
              <a:rPr lang="en-US" sz="3600" dirty="0">
                <a:solidFill>
                  <a:schemeClr val="tx1"/>
                </a:solidFill>
              </a:rPr>
              <a:t>YAZILIM MÜHENDİSLİĞİ BÖLÜMÜ</a:t>
            </a:r>
          </a:p>
          <a:p>
            <a:r>
              <a:rPr lang="en-US" sz="2800" dirty="0" err="1">
                <a:solidFill>
                  <a:schemeClr val="tx1"/>
                </a:solidFill>
              </a:rPr>
              <a:t>Bitirme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Tezi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Paralel Mimarilerde Seyrek Alt Üçgen Matris Çözümü için </a:t>
            </a:r>
          </a:p>
          <a:p>
            <a:r>
              <a:rPr lang="en-US" sz="2000" dirty="0">
                <a:solidFill>
                  <a:schemeClr val="tx1"/>
                </a:solidFill>
              </a:rPr>
              <a:t>Graf Parçalaması ile </a:t>
            </a:r>
            <a:r>
              <a:rPr lang="en-US" sz="2000" dirty="0" err="1">
                <a:solidFill>
                  <a:schemeClr val="tx1"/>
                </a:solidFill>
              </a:rPr>
              <a:t>Yük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Dengelemesi</a:t>
            </a:r>
            <a:endParaRPr lang="en-US" sz="2000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Abdülkadir Furkan YILDIZ</a:t>
            </a:r>
          </a:p>
          <a:p>
            <a:r>
              <a:rPr lang="en-US" sz="1800" dirty="0">
                <a:solidFill>
                  <a:schemeClr val="tx1"/>
                </a:solidFill>
                <a:hlinkClick r:id="rId3"/>
              </a:rPr>
              <a:t>abdulkadir.yildiz@stu.istinye.edu.tr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Danışman: Dr. Öğr. Üyesi Buse YILMAZ</a:t>
            </a:r>
          </a:p>
          <a:p>
            <a:r>
              <a:rPr lang="en-US" sz="1800" dirty="0">
                <a:solidFill>
                  <a:schemeClr val="tx1"/>
                </a:solidFill>
                <a:hlinkClick r:id="rId4"/>
              </a:rPr>
              <a:t>buse.yilmaz@istinye.edu.tr</a:t>
            </a:r>
            <a:endParaRPr lang="en-US" sz="1800" dirty="0">
              <a:solidFill>
                <a:schemeClr val="tx1"/>
              </a:solidFill>
            </a:endParaRPr>
          </a:p>
          <a:p>
            <a:endParaRPr lang="tr-T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068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2329ABB-3632-8C4B-B31A-D84E1D9F3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Başlık 6">
            <a:extLst>
              <a:ext uri="{FF2B5EF4-FFF2-40B4-BE49-F238E27FC236}">
                <a16:creationId xmlns:a16="http://schemas.microsoft.com/office/drawing/2014/main" id="{401F7E39-8784-C94C-B225-2D22A195A5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79475"/>
          </a:xfrm>
        </p:spPr>
        <p:txBody>
          <a:bodyPr>
            <a:normAutofit fontScale="90000"/>
          </a:bodyPr>
          <a:lstStyle/>
          <a:p>
            <a:r>
              <a:rPr lang="en-US" dirty="0"/>
              <a:t>Gearbox Test Sonuçları</a:t>
            </a:r>
            <a:endParaRPr lang="tr-TR" dirty="0"/>
          </a:p>
        </p:txBody>
      </p:sp>
      <p:sp>
        <p:nvSpPr>
          <p:cNvPr id="8" name="Alt Başlık 7">
            <a:extLst>
              <a:ext uri="{FF2B5EF4-FFF2-40B4-BE49-F238E27FC236}">
                <a16:creationId xmlns:a16="http://schemas.microsoft.com/office/drawing/2014/main" id="{77C7D31A-C619-E94A-B812-C93341E58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4824" y="2181138"/>
            <a:ext cx="9937101" cy="3554500"/>
          </a:xfrm>
        </p:spPr>
        <p:txBody>
          <a:bodyPr>
            <a:normAutofit/>
          </a:bodyPr>
          <a:lstStyle/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Seviye Sayısı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4586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</a:rPr>
              <a:t>4436</a:t>
            </a:r>
            <a:endParaRPr lang="en-US" sz="1400" dirty="0"/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Ortalama Seviye Maliyeti(FLOPS</a:t>
            </a:r>
            <a:r>
              <a:rPr lang="en-US" sz="1400" dirty="0"/>
              <a:t>)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1980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</a:rPr>
              <a:t>2046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Yeniden Yazılan Satır Sayısı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1400" b="1" dirty="0"/>
              <a:t>4042</a:t>
            </a:r>
            <a:endParaRPr lang="en-US" sz="1200" dirty="0"/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Toplam Seviye Maliyeti 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9.080.400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</a:rPr>
              <a:t>9.076.910(%0.03 -)</a:t>
            </a:r>
          </a:p>
          <a:p>
            <a:pPr lvl="1" algn="l"/>
            <a:endParaRPr lang="en-US" sz="1600" dirty="0"/>
          </a:p>
          <a:p>
            <a:pPr marL="1085850" lvl="2" indent="-1714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lvl="1" algn="l"/>
            <a:endParaRPr lang="en-US" sz="1400" dirty="0"/>
          </a:p>
          <a:p>
            <a:pPr lvl="1" algn="l"/>
            <a:endParaRPr lang="en-US" sz="1400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0AB2E423-798A-DF4D-DBB0-BD27E41615C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788" y="2541479"/>
            <a:ext cx="6382137" cy="283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45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2329ABB-3632-8C4B-B31A-D84E1D9F3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Başlık 6">
            <a:extLst>
              <a:ext uri="{FF2B5EF4-FFF2-40B4-BE49-F238E27FC236}">
                <a16:creationId xmlns:a16="http://schemas.microsoft.com/office/drawing/2014/main" id="{401F7E39-8784-C94C-B225-2D22A195A5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79475"/>
          </a:xfrm>
        </p:spPr>
        <p:txBody>
          <a:bodyPr>
            <a:normAutofit fontScale="90000"/>
          </a:bodyPr>
          <a:lstStyle/>
          <a:p>
            <a:r>
              <a:rPr lang="en-US" dirty="0"/>
              <a:t>Cfd2 Test Sonuçları</a:t>
            </a:r>
            <a:endParaRPr lang="tr-TR" dirty="0"/>
          </a:p>
        </p:txBody>
      </p:sp>
      <p:sp>
        <p:nvSpPr>
          <p:cNvPr id="8" name="Alt Başlık 7">
            <a:extLst>
              <a:ext uri="{FF2B5EF4-FFF2-40B4-BE49-F238E27FC236}">
                <a16:creationId xmlns:a16="http://schemas.microsoft.com/office/drawing/2014/main" id="{77C7D31A-C619-E94A-B812-C93341E58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4824" y="2181138"/>
            <a:ext cx="9937101" cy="3554500"/>
          </a:xfrm>
        </p:spPr>
        <p:txBody>
          <a:bodyPr>
            <a:normAutofit/>
          </a:bodyPr>
          <a:lstStyle/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Seviye Sayısı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4357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</a:rPr>
              <a:t>4240</a:t>
            </a:r>
            <a:endParaRPr lang="en-US" sz="1400" dirty="0"/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Ortalama Seviye Maliyeti(FLOPS</a:t>
            </a:r>
            <a:r>
              <a:rPr lang="en-US" sz="1400" dirty="0"/>
              <a:t>)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708,721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</a:rPr>
              <a:t>728,089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Yeniden Yazılan Satır Sayısı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1400" b="1" dirty="0"/>
              <a:t>6115</a:t>
            </a:r>
            <a:endParaRPr lang="en-US" sz="1200" dirty="0"/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Toplam Seviye Maliyeti 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3.087.900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</a:rPr>
              <a:t>3.087.100(%0.02 -)</a:t>
            </a:r>
          </a:p>
          <a:p>
            <a:pPr lvl="1" algn="l"/>
            <a:endParaRPr lang="en-US" sz="1600" dirty="0"/>
          </a:p>
          <a:p>
            <a:pPr lvl="1" algn="l"/>
            <a:endParaRPr lang="en-US" sz="1400" dirty="0"/>
          </a:p>
          <a:p>
            <a:pPr lvl="1" algn="l"/>
            <a:endParaRPr lang="en-US" sz="1400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DE6E16A7-1E33-57F2-00A7-EF9616EC839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482" y="2491272"/>
            <a:ext cx="6475443" cy="245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63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2329ABB-3632-8C4B-B31A-D84E1D9F3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Başlık 6">
            <a:extLst>
              <a:ext uri="{FF2B5EF4-FFF2-40B4-BE49-F238E27FC236}">
                <a16:creationId xmlns:a16="http://schemas.microsoft.com/office/drawing/2014/main" id="{401F7E39-8784-C94C-B225-2D22A195A5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7947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Seyrek</a:t>
            </a:r>
            <a:r>
              <a:rPr lang="en-US" dirty="0"/>
              <a:t> Alt Üçgen Matris Çözümü</a:t>
            </a:r>
            <a:endParaRPr lang="tr-TR" dirty="0"/>
          </a:p>
        </p:txBody>
      </p:sp>
      <p:sp>
        <p:nvSpPr>
          <p:cNvPr id="8" name="Alt Başlık 7">
            <a:extLst>
              <a:ext uri="{FF2B5EF4-FFF2-40B4-BE49-F238E27FC236}">
                <a16:creationId xmlns:a16="http://schemas.microsoft.com/office/drawing/2014/main" id="{77C7D31A-C619-E94A-B812-C93341E58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81138"/>
            <a:ext cx="8811238" cy="3766656"/>
          </a:xfrm>
        </p:spPr>
        <p:txBody>
          <a:bodyPr>
            <a:normAutofit/>
          </a:bodyPr>
          <a:lstStyle/>
          <a:p>
            <a:pPr algn="l"/>
            <a:r>
              <a:rPr lang="en-US" dirty="0" err="1">
                <a:latin typeface="+mj-lt"/>
              </a:rPr>
              <a:t>Çalışmanın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Amacı</a:t>
            </a:r>
            <a:endParaRPr lang="en-US" dirty="0"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err="1"/>
              <a:t>Seyrek</a:t>
            </a:r>
            <a:r>
              <a:rPr lang="en-US" sz="1800" dirty="0"/>
              <a:t> Alt Üçgen </a:t>
            </a:r>
            <a:r>
              <a:rPr lang="en-US" sz="1800" dirty="0" err="1"/>
              <a:t>Matrislerinin</a:t>
            </a:r>
            <a:r>
              <a:rPr lang="en-US" sz="1800" dirty="0"/>
              <a:t> </a:t>
            </a:r>
            <a:r>
              <a:rPr lang="en-US" sz="1800" dirty="0" err="1"/>
              <a:t>Optimizasyonu</a:t>
            </a:r>
            <a:endParaRPr lang="en-US" sz="1800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Paralelliği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artırmak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Senkronizasyon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noktalarını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azaltma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 algn="l"/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 algn="l"/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23" name="Resim 222">
            <a:extLst>
              <a:ext uri="{FF2B5EF4-FFF2-40B4-BE49-F238E27FC236}">
                <a16:creationId xmlns:a16="http://schemas.microsoft.com/office/drawing/2014/main" id="{8E05B9BC-ADC6-F1F4-14B6-2A444B246BD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04066" y="2893336"/>
            <a:ext cx="5974484" cy="262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668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2329ABB-3632-8C4B-B31A-D84E1D9F3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Başlık 6">
            <a:extLst>
              <a:ext uri="{FF2B5EF4-FFF2-40B4-BE49-F238E27FC236}">
                <a16:creationId xmlns:a16="http://schemas.microsoft.com/office/drawing/2014/main" id="{401F7E39-8784-C94C-B225-2D22A195A5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7947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Literatür</a:t>
            </a:r>
            <a:r>
              <a:rPr lang="en-US" dirty="0"/>
              <a:t> </a:t>
            </a:r>
            <a:r>
              <a:rPr lang="en-US" dirty="0" err="1"/>
              <a:t>Taraması</a:t>
            </a:r>
            <a:endParaRPr lang="tr-TR" dirty="0"/>
          </a:p>
        </p:txBody>
      </p:sp>
      <p:sp>
        <p:nvSpPr>
          <p:cNvPr id="8" name="Alt Başlık 7">
            <a:extLst>
              <a:ext uri="{FF2B5EF4-FFF2-40B4-BE49-F238E27FC236}">
                <a16:creationId xmlns:a16="http://schemas.microsoft.com/office/drawing/2014/main" id="{77C7D31A-C619-E94A-B812-C93341E58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81138"/>
            <a:ext cx="8811238" cy="3766656"/>
          </a:xfrm>
        </p:spPr>
        <p:txBody>
          <a:bodyPr>
            <a:normAutofit/>
          </a:bodyPr>
          <a:lstStyle/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Literatürde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farklı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yöntemler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bulunmaktadır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Seviye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Kümesi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Oluşturma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Yöntemleri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714500" lvl="3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Anderson ve Saad 1989,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Saltz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1990, Rothberg ve Gupta 1992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Kendi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Kendine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Zamanlama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Yöntemleri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714500" lvl="3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Hammond ve Schreiber 1992,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Ruipeng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Li 2017,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Weifeng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Liu, Ang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Li,Hogg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Duff ve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Vinter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2017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Derleyiciler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714500" lvl="3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Rong, Park, Xiang, Anderson ve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Smelyanskiy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2016,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Cheshmi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Kamil, Strout ve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Dehnavi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2017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Graf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Renklendirme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714500" lvl="3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Iwashita, Nakashima ve Takahashi 2012,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Naumov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Castonguay ve Cohen 2015</a:t>
            </a:r>
          </a:p>
          <a:p>
            <a:pPr lvl="3" algn="l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746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2329ABB-3632-8C4B-B31A-D84E1D9F3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633"/>
            <a:ext cx="12192000" cy="6858000"/>
          </a:xfrm>
          <a:prstGeom prst="rect">
            <a:avLst/>
          </a:prstGeom>
        </p:spPr>
      </p:pic>
      <p:sp>
        <p:nvSpPr>
          <p:cNvPr id="7" name="Başlık 6">
            <a:extLst>
              <a:ext uri="{FF2B5EF4-FFF2-40B4-BE49-F238E27FC236}">
                <a16:creationId xmlns:a16="http://schemas.microsoft.com/office/drawing/2014/main" id="{401F7E39-8784-C94C-B225-2D22A195A5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97771"/>
            <a:ext cx="9144000" cy="412089"/>
          </a:xfrm>
        </p:spPr>
        <p:txBody>
          <a:bodyPr>
            <a:normAutofit fontScale="90000"/>
          </a:bodyPr>
          <a:lstStyle/>
          <a:p>
            <a:r>
              <a:rPr lang="en-US" dirty="0"/>
              <a:t>Yeniden Yazma Yöntemi</a:t>
            </a:r>
            <a:endParaRPr lang="tr-TR" dirty="0"/>
          </a:p>
        </p:txBody>
      </p:sp>
      <p:sp>
        <p:nvSpPr>
          <p:cNvPr id="8" name="Alt Başlık 7">
            <a:extLst>
              <a:ext uri="{FF2B5EF4-FFF2-40B4-BE49-F238E27FC236}">
                <a16:creationId xmlns:a16="http://schemas.microsoft.com/office/drawing/2014/main" id="{77C7D31A-C619-E94A-B812-C93341E58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520190"/>
            <a:ext cx="10020300" cy="5303177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 err="1"/>
              <a:t>Seyrek</a:t>
            </a:r>
            <a:r>
              <a:rPr lang="en-US" sz="1800" dirty="0"/>
              <a:t> </a:t>
            </a:r>
            <a:r>
              <a:rPr lang="en-US" sz="1800" dirty="0" err="1"/>
              <a:t>matrisi</a:t>
            </a:r>
            <a:r>
              <a:rPr lang="en-US" sz="1800" dirty="0"/>
              <a:t> </a:t>
            </a:r>
            <a:r>
              <a:rPr lang="en-US" sz="1800" dirty="0" err="1"/>
              <a:t>daha</a:t>
            </a:r>
            <a:r>
              <a:rPr lang="en-US" sz="1800" dirty="0"/>
              <a:t> </a:t>
            </a:r>
            <a:r>
              <a:rPr lang="en-US" sz="1800" dirty="0" err="1"/>
              <a:t>homojen</a:t>
            </a:r>
            <a:r>
              <a:rPr lang="en-US" sz="1800" dirty="0"/>
              <a:t> hale </a:t>
            </a:r>
            <a:r>
              <a:rPr lang="en-US" sz="1800" dirty="0" err="1"/>
              <a:t>gelir</a:t>
            </a:r>
            <a:r>
              <a:rPr lang="en-US" sz="1800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Matrisin </a:t>
            </a:r>
            <a:r>
              <a:rPr lang="en-US" sz="1800" dirty="0" err="1"/>
              <a:t>paralellik</a:t>
            </a:r>
            <a:r>
              <a:rPr lang="en-US" sz="1800" dirty="0"/>
              <a:t> </a:t>
            </a:r>
            <a:r>
              <a:rPr lang="en-US" sz="1800" dirty="0" err="1"/>
              <a:t>derecesi</a:t>
            </a:r>
            <a:r>
              <a:rPr lang="en-US" sz="1800" dirty="0"/>
              <a:t> </a:t>
            </a:r>
            <a:r>
              <a:rPr lang="en-US" sz="1800" dirty="0" err="1"/>
              <a:t>artar</a:t>
            </a:r>
            <a:r>
              <a:rPr lang="en-US" sz="1800" dirty="0"/>
              <a:t>.</a:t>
            </a:r>
            <a:endParaRPr lang="en-US" sz="1400" dirty="0"/>
          </a:p>
          <a:p>
            <a:pPr algn="l"/>
            <a:endParaRPr lang="tr-TR" sz="1800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DE588DC1-F627-6BE1-6EB8-915FB69EF9F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378" y="2212893"/>
            <a:ext cx="7834482" cy="1880617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DE7591C2-AE97-BB81-751F-FB540251CCAA}"/>
              </a:ext>
            </a:extLst>
          </p:cNvPr>
          <p:cNvSpPr txBox="1"/>
          <p:nvPr/>
        </p:nvSpPr>
        <p:spPr>
          <a:xfrm>
            <a:off x="2254918" y="4145417"/>
            <a:ext cx="1473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a)Alt Üçgen Matrisin Bağımlılık Grafı</a:t>
            </a:r>
            <a:endParaRPr lang="tr-TR" sz="1200" dirty="0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EDE29174-725F-96D9-C3A8-BD7F42D96D90}"/>
              </a:ext>
            </a:extLst>
          </p:cNvPr>
          <p:cNvSpPr txBox="1"/>
          <p:nvPr/>
        </p:nvSpPr>
        <p:spPr>
          <a:xfrm>
            <a:off x="4857450" y="4090936"/>
            <a:ext cx="2070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b) 3. düğümün 1.düğüme bağımlılığı kırılır, 3. seviyeden 2.seviyeye </a:t>
            </a:r>
            <a:r>
              <a:rPr lang="en-US" sz="1200" dirty="0" err="1"/>
              <a:t>yeniden</a:t>
            </a:r>
            <a:r>
              <a:rPr lang="en-US" sz="1200" dirty="0"/>
              <a:t> yazılır.</a:t>
            </a:r>
            <a:endParaRPr lang="tr-TR" sz="1200" dirty="0"/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4889AD8F-0F9E-D648-833D-4A324CE78429}"/>
              </a:ext>
            </a:extLst>
          </p:cNvPr>
          <p:cNvSpPr txBox="1"/>
          <p:nvPr/>
        </p:nvSpPr>
        <p:spPr>
          <a:xfrm>
            <a:off x="7575934" y="4080466"/>
            <a:ext cx="1918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c) 3. düğümün 0. düğüme olan bağımlılığı kırılır, 2.seviyeden 1.seviyeye </a:t>
            </a:r>
            <a:r>
              <a:rPr lang="en-US" sz="1200" dirty="0" err="1"/>
              <a:t>yeniden</a:t>
            </a:r>
            <a:r>
              <a:rPr lang="en-US" sz="1200" dirty="0"/>
              <a:t> yazılır.</a:t>
            </a:r>
            <a:endParaRPr lang="tr-TR" sz="1200" dirty="0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9531C6AF-D25D-B7FC-DD1C-8D28DA26E69C}"/>
              </a:ext>
            </a:extLst>
          </p:cNvPr>
          <p:cNvSpPr txBox="1"/>
          <p:nvPr/>
        </p:nvSpPr>
        <p:spPr>
          <a:xfrm>
            <a:off x="2079071" y="4737267"/>
            <a:ext cx="72830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1400"/>
              <a:buFont typeface="Times New Roman"/>
              <a:buNone/>
            </a:pPr>
            <a:r>
              <a:rPr lang="nn-NO" sz="1200" b="1" dirty="0">
                <a:solidFill>
                  <a:schemeClr val="tx1">
                    <a:lumMod val="95000"/>
                    <a:lumOff val="5000"/>
                  </a:schemeClr>
                </a:solidFill>
                <a:ea typeface="Calibri"/>
                <a:cs typeface="Calibri"/>
                <a:sym typeface="Calibri"/>
              </a:rPr>
              <a:t>Düğüm Denklemleri: </a:t>
            </a:r>
            <a:r>
              <a:rPr lang="nn-NO" sz="1200" dirty="0">
                <a:solidFill>
                  <a:schemeClr val="tx1">
                    <a:lumMod val="95000"/>
                    <a:lumOff val="5000"/>
                  </a:schemeClr>
                </a:solidFill>
                <a:ea typeface="Calibri"/>
                <a:cs typeface="Calibri"/>
                <a:sym typeface="Calibri"/>
              </a:rPr>
              <a:t>x[0] = </a:t>
            </a:r>
            <a:r>
              <a:rPr lang="nn-NO" sz="1200" b="1" dirty="0">
                <a:solidFill>
                  <a:schemeClr val="tx1">
                    <a:lumMod val="95000"/>
                    <a:lumOff val="5000"/>
                  </a:schemeClr>
                </a:solidFill>
                <a:ea typeface="Calibri"/>
                <a:cs typeface="Calibri"/>
                <a:sym typeface="Calibri"/>
              </a:rPr>
              <a:t>b[0] / val[0][0]</a:t>
            </a:r>
            <a:endParaRPr lang="nn-NO" sz="1200" dirty="0">
              <a:solidFill>
                <a:schemeClr val="tx1">
                  <a:lumMod val="95000"/>
                  <a:lumOff val="5000"/>
                </a:schemeClr>
              </a:solidFill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nn-NO" sz="1200" dirty="0">
                <a:solidFill>
                  <a:schemeClr val="tx1">
                    <a:lumMod val="95000"/>
                    <a:lumOff val="5000"/>
                  </a:schemeClr>
                </a:solidFill>
                <a:ea typeface="Calibri"/>
                <a:cs typeface="Calibri"/>
                <a:sym typeface="Calibri"/>
              </a:rPr>
              <a:t>                                     x[1] = </a:t>
            </a:r>
            <a:r>
              <a:rPr lang="nn-NO" sz="1200" b="1" dirty="0">
                <a:solidFill>
                  <a:schemeClr val="tx1">
                    <a:lumMod val="95000"/>
                    <a:lumOff val="5000"/>
                  </a:schemeClr>
                </a:solidFill>
                <a:ea typeface="Calibri"/>
                <a:cs typeface="Calibri"/>
                <a:sym typeface="Calibri"/>
              </a:rPr>
              <a:t>(b[1] - val[1][0] * x[0]) / val[1][1]</a:t>
            </a:r>
            <a:endParaRPr lang="nn-NO" sz="1200" dirty="0">
              <a:solidFill>
                <a:schemeClr val="tx1">
                  <a:lumMod val="95000"/>
                  <a:lumOff val="5000"/>
                </a:schemeClr>
              </a:solidFill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nn-NO" sz="1200" dirty="0">
                <a:solidFill>
                  <a:schemeClr val="tx1">
                    <a:lumMod val="95000"/>
                    <a:lumOff val="5000"/>
                  </a:schemeClr>
                </a:solidFill>
                <a:ea typeface="Calibri"/>
                <a:cs typeface="Calibri"/>
                <a:sym typeface="Calibri"/>
              </a:rPr>
              <a:t>                                     x[3] = (b[3] - val[3][1] * x[1]) / val[3][3]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n-NO" sz="1200" b="1" dirty="0">
                <a:solidFill>
                  <a:schemeClr val="tx1">
                    <a:lumMod val="95000"/>
                    <a:lumOff val="5000"/>
                  </a:schemeClr>
                </a:solidFill>
                <a:ea typeface="Calibri"/>
                <a:cs typeface="Calibri"/>
                <a:sym typeface="Calibri"/>
              </a:rPr>
              <a:t>Yeniden Yazma İşlemi:</a:t>
            </a:r>
            <a:endParaRPr lang="nn-NO" sz="1200" dirty="0">
              <a:solidFill>
                <a:schemeClr val="tx1">
                  <a:lumMod val="95000"/>
                  <a:lumOff val="5000"/>
                </a:schemeClr>
              </a:solidFill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n-NO" sz="1200" b="1" dirty="0">
                <a:solidFill>
                  <a:schemeClr val="tx1">
                    <a:lumMod val="95000"/>
                    <a:lumOff val="5000"/>
                  </a:schemeClr>
                </a:solidFill>
                <a:ea typeface="Calibri"/>
                <a:cs typeface="Calibri"/>
                <a:sym typeface="Calibri"/>
              </a:rPr>
              <a:t>                      b) </a:t>
            </a:r>
            <a:r>
              <a:rPr lang="nn-NO" sz="1200" dirty="0">
                <a:solidFill>
                  <a:schemeClr val="tx1">
                    <a:lumMod val="95000"/>
                    <a:lumOff val="5000"/>
                  </a:schemeClr>
                </a:solidFill>
                <a:ea typeface="Calibri"/>
                <a:cs typeface="Calibri"/>
                <a:sym typeface="Calibri"/>
              </a:rPr>
              <a:t>x[3] = (b[3] - val[3][1] *</a:t>
            </a:r>
            <a:r>
              <a:rPr lang="nn-NO" sz="1200" b="1" dirty="0">
                <a:solidFill>
                  <a:schemeClr val="tx1">
                    <a:lumMod val="95000"/>
                    <a:lumOff val="5000"/>
                  </a:schemeClr>
                </a:solidFill>
                <a:ea typeface="Calibri"/>
                <a:cs typeface="Calibri"/>
                <a:sym typeface="Calibri"/>
              </a:rPr>
              <a:t> ((b[1] - val[1][0] * x[0]) / val[1][1])</a:t>
            </a:r>
            <a:r>
              <a:rPr lang="nn-NO" sz="1200" dirty="0">
                <a:solidFill>
                  <a:schemeClr val="tx1">
                    <a:lumMod val="95000"/>
                    <a:lumOff val="5000"/>
                  </a:schemeClr>
                </a:solidFill>
                <a:ea typeface="Calibri"/>
                <a:cs typeface="Calibri"/>
                <a:sym typeface="Calibri"/>
              </a:rPr>
              <a:t>) / val[3][3]</a:t>
            </a:r>
            <a:endParaRPr lang="nn-NO" sz="1200" b="1" dirty="0">
              <a:solidFill>
                <a:schemeClr val="tx1">
                  <a:lumMod val="95000"/>
                  <a:lumOff val="5000"/>
                </a:schemeClr>
              </a:solidFill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n-NO" sz="1200" b="1" dirty="0">
                <a:solidFill>
                  <a:schemeClr val="tx1">
                    <a:lumMod val="95000"/>
                    <a:lumOff val="5000"/>
                  </a:schemeClr>
                </a:solidFill>
                <a:ea typeface="Calibri"/>
                <a:cs typeface="Calibri"/>
                <a:sym typeface="Calibri"/>
              </a:rPr>
              <a:t>                      c) </a:t>
            </a:r>
            <a:r>
              <a:rPr lang="nn-NO" sz="1200" dirty="0">
                <a:solidFill>
                  <a:schemeClr val="tx1">
                    <a:lumMod val="95000"/>
                    <a:lumOff val="5000"/>
                  </a:schemeClr>
                </a:solidFill>
                <a:ea typeface="Calibri"/>
                <a:cs typeface="Calibri"/>
                <a:sym typeface="Calibri"/>
              </a:rPr>
              <a:t>x[3] = (b[3] - val[3][1] *</a:t>
            </a:r>
            <a:r>
              <a:rPr lang="nn-NO" sz="1200" b="1" dirty="0">
                <a:solidFill>
                  <a:schemeClr val="tx1">
                    <a:lumMod val="95000"/>
                    <a:lumOff val="5000"/>
                  </a:schemeClr>
                </a:solidFill>
                <a:ea typeface="Calibri"/>
                <a:cs typeface="Calibri"/>
                <a:sym typeface="Calibri"/>
              </a:rPr>
              <a:t> ((b[1] - val[1][0] * (b[0] / val[0][0])) / val[1][1])</a:t>
            </a:r>
            <a:r>
              <a:rPr lang="nn-NO" sz="1200" dirty="0">
                <a:solidFill>
                  <a:schemeClr val="tx1">
                    <a:lumMod val="95000"/>
                    <a:lumOff val="5000"/>
                  </a:schemeClr>
                </a:solidFill>
                <a:ea typeface="Calibri"/>
                <a:cs typeface="Calibri"/>
                <a:sym typeface="Calibri"/>
              </a:rPr>
              <a:t>) / val[3][3]</a:t>
            </a:r>
            <a:r>
              <a:rPr lang="nn-NO" sz="1200" b="1" dirty="0">
                <a:solidFill>
                  <a:schemeClr val="tx1">
                    <a:lumMod val="95000"/>
                    <a:lumOff val="5000"/>
                  </a:schemeClr>
                </a:solidFill>
                <a:ea typeface="Calibri"/>
                <a:cs typeface="Calibri"/>
                <a:sym typeface="Calibri"/>
              </a:rPr>
              <a:t>    </a:t>
            </a:r>
            <a:endParaRPr lang="nn-NO" sz="1200" dirty="0">
              <a:solidFill>
                <a:schemeClr val="tx1">
                  <a:lumMod val="95000"/>
                  <a:lumOff val="5000"/>
                </a:schemeClr>
              </a:solidFill>
              <a:ea typeface="Calibri"/>
              <a:cs typeface="Calibri"/>
              <a:sym typeface="Calibri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97177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2329ABB-3632-8C4B-B31A-D84E1D9F3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Başlık 6">
            <a:extLst>
              <a:ext uri="{FF2B5EF4-FFF2-40B4-BE49-F238E27FC236}">
                <a16:creationId xmlns:a16="http://schemas.microsoft.com/office/drawing/2014/main" id="{401F7E39-8784-C94C-B225-2D22A195A5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370" y="1122363"/>
            <a:ext cx="10904220" cy="879475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Y</a:t>
            </a:r>
            <a:r>
              <a:rPr lang="en-US" baseline="30000" dirty="0"/>
              <a:t>3 </a:t>
            </a:r>
            <a:r>
              <a:rPr lang="en-US" dirty="0"/>
              <a:t>için Strateji 1</a:t>
            </a:r>
            <a:endParaRPr lang="tr-TR" dirty="0"/>
          </a:p>
        </p:txBody>
      </p:sp>
      <p:sp>
        <p:nvSpPr>
          <p:cNvPr id="8" name="Alt Başlık 7">
            <a:extLst>
              <a:ext uri="{FF2B5EF4-FFF2-40B4-BE49-F238E27FC236}">
                <a16:creationId xmlns:a16="http://schemas.microsoft.com/office/drawing/2014/main" id="{77C7D31A-C619-E94A-B812-C93341E58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001838"/>
            <a:ext cx="9144000" cy="3945956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Seviye Maliyet Haritası Kullanarak Yeniden Yazma Yöntemi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dirty="0"/>
              <a:t>Belirlenecek Yönler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400" dirty="0"/>
              <a:t>Ortalama Seviye Maliyeti</a:t>
            </a:r>
          </a:p>
          <a:p>
            <a:pPr marL="1714500" lvl="3" indent="-342900" algn="l">
              <a:buFont typeface="Arial" panose="020B0604020202020204" pitchFamily="34" charset="0"/>
              <a:buChar char="•"/>
            </a:pPr>
            <a:r>
              <a:rPr lang="en-US" sz="1200" dirty="0"/>
              <a:t>Yeniden Yazılacak Düğüm</a:t>
            </a:r>
          </a:p>
          <a:p>
            <a:pPr marL="1714500" lvl="3" indent="-342900" algn="l">
              <a:buFont typeface="Arial" panose="020B0604020202020204" pitchFamily="34" charset="0"/>
              <a:buChar char="•"/>
            </a:pPr>
            <a:r>
              <a:rPr lang="en-US" sz="1200" dirty="0"/>
              <a:t>Düğümlerin Yazılacağı Seviyeler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dirty="0"/>
              <a:t>Durdurma Kriteri 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400" dirty="0"/>
              <a:t>Ortalama Seviye Maliyeti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dirty="0"/>
              <a:t>Seviye Maliyeti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400" dirty="0"/>
              <a:t>Bir seviyede ki düğümlerin, giren düğümleri ele</a:t>
            </a:r>
          </a:p>
          <a:p>
            <a:pPr lvl="2" algn="l"/>
            <a:r>
              <a:rPr lang="en-US" sz="1400" dirty="0"/>
              <a:t>alınarak yapılan </a:t>
            </a:r>
            <a:r>
              <a:rPr lang="en-US" sz="1400" dirty="0" err="1"/>
              <a:t>toplam</a:t>
            </a:r>
            <a:r>
              <a:rPr lang="en-US" sz="1400" dirty="0"/>
              <a:t> </a:t>
            </a:r>
            <a:r>
              <a:rPr lang="en-US" sz="1400" dirty="0" err="1"/>
              <a:t>seviye</a:t>
            </a:r>
            <a:r>
              <a:rPr lang="en-US" sz="1400" dirty="0"/>
              <a:t> değeri.</a:t>
            </a:r>
          </a:p>
          <a:p>
            <a:pPr lvl="2" algn="l"/>
            <a:endParaRPr lang="en-US" sz="1400" dirty="0"/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US" sz="1200" dirty="0"/>
          </a:p>
          <a:p>
            <a:pPr lvl="2" algn="l"/>
            <a:endParaRPr lang="en-US" sz="1200" dirty="0"/>
          </a:p>
          <a:p>
            <a:pPr lvl="2" algn="l"/>
            <a:endParaRPr lang="en-US" sz="1200" dirty="0"/>
          </a:p>
          <a:p>
            <a:pPr lvl="2" algn="l"/>
            <a:endParaRPr lang="tr-TR" sz="1200" dirty="0"/>
          </a:p>
        </p:txBody>
      </p:sp>
      <p:pic>
        <p:nvPicPr>
          <p:cNvPr id="6" name="Google Shape;310;p22">
            <a:extLst>
              <a:ext uri="{FF2B5EF4-FFF2-40B4-BE49-F238E27FC236}">
                <a16:creationId xmlns:a16="http://schemas.microsoft.com/office/drawing/2014/main" id="{5110B3FC-D97F-22DC-5EF6-9DF8FE73516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632"/>
          <a:stretch/>
        </p:blipFill>
        <p:spPr>
          <a:xfrm>
            <a:off x="6678389" y="2881313"/>
            <a:ext cx="3167741" cy="902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14;p22">
            <a:extLst>
              <a:ext uri="{FF2B5EF4-FFF2-40B4-BE49-F238E27FC236}">
                <a16:creationId xmlns:a16="http://schemas.microsoft.com/office/drawing/2014/main" id="{25ED2A63-0A1D-0CD0-67E7-92C795D20E4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613"/>
          <a:stretch/>
        </p:blipFill>
        <p:spPr>
          <a:xfrm>
            <a:off x="6660891" y="4599991"/>
            <a:ext cx="40600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631F048A-BAC0-CC06-D156-07F278829AE1}"/>
              </a:ext>
            </a:extLst>
          </p:cNvPr>
          <p:cNvSpPr txBox="1"/>
          <p:nvPr/>
        </p:nvSpPr>
        <p:spPr>
          <a:xfrm>
            <a:off x="6678389" y="2509935"/>
            <a:ext cx="655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Önce:</a:t>
            </a:r>
            <a:endParaRPr lang="tr-TR" sz="1400" dirty="0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95D032F9-D947-754E-B90C-6679E551732D}"/>
              </a:ext>
            </a:extLst>
          </p:cNvPr>
          <p:cNvSpPr txBox="1"/>
          <p:nvPr/>
        </p:nvSpPr>
        <p:spPr>
          <a:xfrm>
            <a:off x="6660891" y="4256979"/>
            <a:ext cx="672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Sonra:</a:t>
            </a:r>
            <a:endParaRPr lang="tr-TR" sz="1400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F8926913-5D86-DD92-26DA-405BFC0F19FA}"/>
              </a:ext>
            </a:extLst>
          </p:cNvPr>
          <p:cNvSpPr txBox="1"/>
          <p:nvPr/>
        </p:nvSpPr>
        <p:spPr>
          <a:xfrm>
            <a:off x="6746030" y="3816637"/>
            <a:ext cx="2369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Ortalama Seviye Maliyeti: 22</a:t>
            </a:r>
          </a:p>
          <a:p>
            <a:r>
              <a:rPr lang="en-US" sz="1200" dirty="0"/>
              <a:t>Hedef Seviyeler: n, n+2</a:t>
            </a:r>
            <a:endParaRPr lang="tr-TR" sz="1200" dirty="0"/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E96980B6-773B-A2CD-4222-2705FCEDBC14}"/>
              </a:ext>
            </a:extLst>
          </p:cNvPr>
          <p:cNvSpPr txBox="1"/>
          <p:nvPr/>
        </p:nvSpPr>
        <p:spPr>
          <a:xfrm>
            <a:off x="6660891" y="5255777"/>
            <a:ext cx="192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N+1 ve n+3 seviyeleri silindi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3867438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2329ABB-3632-8C4B-B31A-D84E1D9F3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633"/>
            <a:ext cx="12192000" cy="6858000"/>
          </a:xfrm>
          <a:prstGeom prst="rect">
            <a:avLst/>
          </a:prstGeom>
        </p:spPr>
      </p:pic>
      <p:sp>
        <p:nvSpPr>
          <p:cNvPr id="7" name="Başlık 6">
            <a:extLst>
              <a:ext uri="{FF2B5EF4-FFF2-40B4-BE49-F238E27FC236}">
                <a16:creationId xmlns:a16="http://schemas.microsoft.com/office/drawing/2014/main" id="{401F7E39-8784-C94C-B225-2D22A195A5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79475"/>
          </a:xfrm>
        </p:spPr>
        <p:txBody>
          <a:bodyPr>
            <a:normAutofit fontScale="90000"/>
          </a:bodyPr>
          <a:lstStyle/>
          <a:p>
            <a:r>
              <a:rPr lang="en-US" dirty="0"/>
              <a:t>Y</a:t>
            </a:r>
            <a:r>
              <a:rPr lang="en-US" baseline="30000" dirty="0"/>
              <a:t>3 </a:t>
            </a:r>
            <a:r>
              <a:rPr lang="en-US" dirty="0"/>
              <a:t>için Strateji 2</a:t>
            </a:r>
            <a:endParaRPr lang="tr-TR" dirty="0"/>
          </a:p>
        </p:txBody>
      </p:sp>
      <p:sp>
        <p:nvSpPr>
          <p:cNvPr id="8" name="Alt Başlık 7">
            <a:extLst>
              <a:ext uri="{FF2B5EF4-FFF2-40B4-BE49-F238E27FC236}">
                <a16:creationId xmlns:a16="http://schemas.microsoft.com/office/drawing/2014/main" id="{77C7D31A-C619-E94A-B812-C93341E58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81138"/>
            <a:ext cx="8811238" cy="3766656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err="1"/>
              <a:t>Üç</a:t>
            </a:r>
            <a:r>
              <a:rPr lang="en-US" sz="1800" dirty="0"/>
              <a:t> </a:t>
            </a:r>
            <a:r>
              <a:rPr lang="en-US" sz="1800" dirty="0" err="1"/>
              <a:t>Kriterli</a:t>
            </a:r>
            <a:r>
              <a:rPr lang="en-US" sz="1800" dirty="0"/>
              <a:t> Yeniden Yazma </a:t>
            </a:r>
            <a:r>
              <a:rPr lang="en-US" sz="1800" dirty="0" err="1"/>
              <a:t>Stratejisi</a:t>
            </a:r>
            <a:endParaRPr lang="en-US" sz="1800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dirty="0"/>
              <a:t>Belirlenecek Yönler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400" dirty="0"/>
              <a:t>Ortalama Seviye Maliyeti(OSM)</a:t>
            </a:r>
          </a:p>
          <a:p>
            <a:pPr marL="1714500" lvl="3" indent="-342900" algn="l">
              <a:buFont typeface="Arial" panose="020B0604020202020204" pitchFamily="34" charset="0"/>
              <a:buChar char="•"/>
            </a:pPr>
            <a:r>
              <a:rPr lang="en-US" sz="1200" dirty="0"/>
              <a:t>Yeniden Yazılacak Düğümler</a:t>
            </a:r>
          </a:p>
          <a:p>
            <a:pPr marL="1714500" lvl="3" indent="-342900" algn="l">
              <a:buFont typeface="Arial" panose="020B0604020202020204" pitchFamily="34" charset="0"/>
              <a:buChar char="•"/>
            </a:pPr>
            <a:r>
              <a:rPr lang="en-US" sz="1200" dirty="0"/>
              <a:t>Düğümlerin Yazılacağı Seviyeler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400" dirty="0"/>
              <a:t>Ortalama Seviye Düğüm Sayısı(OSD)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400" dirty="0"/>
              <a:t>Ortalama Giren Düğüm Sayısı(OGD)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dirty="0"/>
              <a:t>Durdurma </a:t>
            </a:r>
            <a:r>
              <a:rPr lang="en-US" sz="1600" dirty="0" err="1"/>
              <a:t>Kriterleri</a:t>
            </a:r>
            <a:endParaRPr lang="en-US" sz="1600" dirty="0"/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400" dirty="0" err="1"/>
              <a:t>Satırın</a:t>
            </a:r>
            <a:r>
              <a:rPr lang="en-US" sz="1400" dirty="0"/>
              <a:t> Düğüm </a:t>
            </a:r>
            <a:r>
              <a:rPr lang="en-US" sz="1400" dirty="0" err="1"/>
              <a:t>Derecesi</a:t>
            </a:r>
            <a:r>
              <a:rPr lang="en-US" sz="1400" dirty="0"/>
              <a:t> &lt; OGD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400" dirty="0"/>
              <a:t>Yeniden Yazılan </a:t>
            </a:r>
            <a:r>
              <a:rPr lang="en-US" sz="1400" dirty="0" err="1"/>
              <a:t>Seviyenin</a:t>
            </a:r>
            <a:r>
              <a:rPr lang="en-US" sz="1400" dirty="0"/>
              <a:t> Maliyeti &lt; OSM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400" dirty="0"/>
              <a:t>Yeniden Yazılan </a:t>
            </a:r>
            <a:r>
              <a:rPr lang="en-US" sz="1400" dirty="0" err="1"/>
              <a:t>Seviyenin</a:t>
            </a:r>
            <a:r>
              <a:rPr lang="en-US" sz="1400" dirty="0"/>
              <a:t> Düğüm Sayısı &lt; OSD</a:t>
            </a:r>
          </a:p>
        </p:txBody>
      </p:sp>
    </p:spTree>
    <p:extLst>
      <p:ext uri="{BB962C8B-B14F-4D97-AF65-F5344CB8AC3E}">
        <p14:creationId xmlns:p14="http://schemas.microsoft.com/office/powerpoint/2010/main" val="2083058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2329ABB-3632-8C4B-B31A-D84E1D9F3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633"/>
            <a:ext cx="12192000" cy="6858000"/>
          </a:xfrm>
          <a:prstGeom prst="rect">
            <a:avLst/>
          </a:prstGeom>
        </p:spPr>
      </p:pic>
      <p:sp>
        <p:nvSpPr>
          <p:cNvPr id="7" name="Başlık 6">
            <a:extLst>
              <a:ext uri="{FF2B5EF4-FFF2-40B4-BE49-F238E27FC236}">
                <a16:creationId xmlns:a16="http://schemas.microsoft.com/office/drawing/2014/main" id="{401F7E39-8784-C94C-B225-2D22A195A5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79475"/>
          </a:xfrm>
        </p:spPr>
        <p:txBody>
          <a:bodyPr>
            <a:normAutofit fontScale="90000"/>
          </a:bodyPr>
          <a:lstStyle/>
          <a:p>
            <a:r>
              <a:rPr lang="en-US" dirty="0"/>
              <a:t>Y</a:t>
            </a:r>
            <a:r>
              <a:rPr lang="en-US" baseline="30000" dirty="0"/>
              <a:t>3 </a:t>
            </a:r>
            <a:r>
              <a:rPr lang="en-US" dirty="0"/>
              <a:t>için Strateji 2</a:t>
            </a:r>
            <a:endParaRPr lang="tr-TR" dirty="0"/>
          </a:p>
        </p:txBody>
      </p:sp>
      <p:sp>
        <p:nvSpPr>
          <p:cNvPr id="8" name="Alt Başlık 7">
            <a:extLst>
              <a:ext uri="{FF2B5EF4-FFF2-40B4-BE49-F238E27FC236}">
                <a16:creationId xmlns:a16="http://schemas.microsoft.com/office/drawing/2014/main" id="{77C7D31A-C619-E94A-B812-C93341E58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81138"/>
            <a:ext cx="8811238" cy="3766656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 err="1"/>
              <a:t>Güçlü</a:t>
            </a:r>
            <a:r>
              <a:rPr lang="en-US" sz="1800" dirty="0"/>
              <a:t> Yönler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FLOPS(</a:t>
            </a:r>
            <a:r>
              <a:rPr lang="en-US" sz="1400" dirty="0" err="1"/>
              <a:t>kayan</a:t>
            </a:r>
            <a:r>
              <a:rPr lang="en-US" sz="1400" dirty="0"/>
              <a:t> </a:t>
            </a:r>
            <a:r>
              <a:rPr lang="en-US" sz="1400" dirty="0" err="1"/>
              <a:t>noktasal</a:t>
            </a:r>
            <a:r>
              <a:rPr lang="en-US" sz="1400" dirty="0"/>
              <a:t> </a:t>
            </a:r>
            <a:r>
              <a:rPr lang="en-US" sz="1400" dirty="0" err="1"/>
              <a:t>hesaplamalar</a:t>
            </a:r>
            <a:r>
              <a:rPr lang="en-US" sz="1400" dirty="0"/>
              <a:t>) </a:t>
            </a:r>
            <a:r>
              <a:rPr lang="en-US" sz="1400" dirty="0" err="1"/>
              <a:t>değerlerinin</a:t>
            </a:r>
            <a:r>
              <a:rPr lang="en-US" sz="1400" dirty="0"/>
              <a:t> </a:t>
            </a:r>
            <a:r>
              <a:rPr lang="en-US" sz="1400" dirty="0" err="1"/>
              <a:t>yükselmemesi</a:t>
            </a:r>
            <a:endParaRPr lang="en-US" sz="1400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Düğüm </a:t>
            </a:r>
            <a:r>
              <a:rPr lang="en-US" sz="1400" dirty="0" err="1"/>
              <a:t>Sayılarında</a:t>
            </a:r>
            <a:r>
              <a:rPr lang="en-US" sz="1400" dirty="0"/>
              <a:t> </a:t>
            </a:r>
            <a:r>
              <a:rPr lang="en-US" sz="1400" dirty="0" err="1"/>
              <a:t>yığılma</a:t>
            </a:r>
            <a:r>
              <a:rPr lang="en-US" sz="1400" dirty="0"/>
              <a:t> </a:t>
            </a:r>
            <a:r>
              <a:rPr lang="en-US" sz="1400" dirty="0" err="1"/>
              <a:t>olmaması</a:t>
            </a:r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 err="1"/>
              <a:t>Limitler</a:t>
            </a:r>
            <a:endParaRPr lang="en-US" sz="1800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Girdi </a:t>
            </a:r>
            <a:r>
              <a:rPr lang="en-US" sz="1400" dirty="0" err="1"/>
              <a:t>düğümlerinin</a:t>
            </a:r>
            <a:r>
              <a:rPr lang="en-US" sz="1400" dirty="0"/>
              <a:t> </a:t>
            </a:r>
            <a:r>
              <a:rPr lang="en-US" sz="1400" dirty="0" err="1"/>
              <a:t>fazla</a:t>
            </a:r>
            <a:r>
              <a:rPr lang="en-US" sz="1400" dirty="0"/>
              <a:t> </a:t>
            </a:r>
            <a:r>
              <a:rPr lang="en-US" sz="1400" dirty="0" err="1"/>
              <a:t>olması</a:t>
            </a:r>
            <a:endParaRPr lang="en-US" sz="1400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Düğüm </a:t>
            </a:r>
            <a:r>
              <a:rPr lang="en-US" sz="1400" dirty="0" err="1"/>
              <a:t>sayıları</a:t>
            </a:r>
            <a:r>
              <a:rPr lang="en-US" sz="1400" dirty="0"/>
              <a:t> </a:t>
            </a:r>
            <a:r>
              <a:rPr lang="en-US" sz="1400" dirty="0" err="1"/>
              <a:t>sabit</a:t>
            </a:r>
            <a:r>
              <a:rPr lang="en-US" sz="1400" dirty="0"/>
              <a:t> </a:t>
            </a:r>
            <a:r>
              <a:rPr lang="en-US" sz="1400" dirty="0" err="1"/>
              <a:t>kalması</a:t>
            </a:r>
            <a:endParaRPr lang="en-US" sz="1400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Seviye </a:t>
            </a:r>
            <a:r>
              <a:rPr lang="en-US" sz="1400" dirty="0" err="1"/>
              <a:t>Maliyetinin</a:t>
            </a:r>
            <a:r>
              <a:rPr lang="en-US" sz="1400" dirty="0"/>
              <a:t> </a:t>
            </a:r>
            <a:r>
              <a:rPr lang="en-US" sz="1400" dirty="0" err="1"/>
              <a:t>yüksek</a:t>
            </a:r>
            <a:r>
              <a:rPr lang="en-US" sz="1400" dirty="0"/>
              <a:t> </a:t>
            </a:r>
            <a:r>
              <a:rPr lang="en-US" sz="1400" dirty="0" err="1"/>
              <a:t>olmasından</a:t>
            </a:r>
            <a:r>
              <a:rPr lang="en-US" sz="1400" dirty="0"/>
              <a:t> </a:t>
            </a:r>
            <a:r>
              <a:rPr lang="en-US" sz="1400" dirty="0" err="1"/>
              <a:t>kaynaklı</a:t>
            </a:r>
            <a:r>
              <a:rPr lang="en-US" sz="1400" dirty="0"/>
              <a:t> </a:t>
            </a:r>
            <a:r>
              <a:rPr lang="en-US" sz="1400" dirty="0" err="1"/>
              <a:t>yeniden</a:t>
            </a:r>
            <a:r>
              <a:rPr lang="en-US" sz="1400" dirty="0"/>
              <a:t> </a:t>
            </a:r>
            <a:r>
              <a:rPr lang="en-US" sz="1400" dirty="0" err="1"/>
              <a:t>yazma</a:t>
            </a:r>
            <a:r>
              <a:rPr lang="en-US" sz="1400" dirty="0"/>
              <a:t> </a:t>
            </a:r>
            <a:r>
              <a:rPr lang="en-US" sz="1400" dirty="0" err="1"/>
              <a:t>işleminin</a:t>
            </a:r>
            <a:r>
              <a:rPr lang="en-US" sz="1400" dirty="0"/>
              <a:t> </a:t>
            </a:r>
            <a:r>
              <a:rPr lang="en-US" sz="1400" dirty="0" err="1"/>
              <a:t>yapılamaması</a:t>
            </a:r>
            <a:r>
              <a:rPr lang="en-US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1414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2329ABB-3632-8C4B-B31A-D84E1D9F3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Başlık 6">
            <a:extLst>
              <a:ext uri="{FF2B5EF4-FFF2-40B4-BE49-F238E27FC236}">
                <a16:creationId xmlns:a16="http://schemas.microsoft.com/office/drawing/2014/main" id="{401F7E39-8784-C94C-B225-2D22A195A5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79475"/>
          </a:xfrm>
        </p:spPr>
        <p:txBody>
          <a:bodyPr>
            <a:normAutofit fontScale="90000"/>
          </a:bodyPr>
          <a:lstStyle/>
          <a:p>
            <a:r>
              <a:rPr lang="en-US" dirty="0"/>
              <a:t>Test Verileri</a:t>
            </a:r>
            <a:endParaRPr lang="tr-TR" dirty="0"/>
          </a:p>
        </p:txBody>
      </p:sp>
      <p:sp>
        <p:nvSpPr>
          <p:cNvPr id="8" name="Alt Başlık 7">
            <a:extLst>
              <a:ext uri="{FF2B5EF4-FFF2-40B4-BE49-F238E27FC236}">
                <a16:creationId xmlns:a16="http://schemas.microsoft.com/office/drawing/2014/main" id="{77C7D31A-C619-E94A-B812-C93341E58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81137"/>
            <a:ext cx="8811238" cy="4311941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 err="1"/>
              <a:t>SuiteSparse</a:t>
            </a:r>
            <a:r>
              <a:rPr lang="en-US" sz="1800" dirty="0"/>
              <a:t> Matrix Collection: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9 Adet Matris ile test işlemleri yapıldı.</a:t>
            </a:r>
          </a:p>
          <a:p>
            <a:pPr lvl="1" algn="l"/>
            <a:endParaRPr lang="tr-TR" sz="1400" dirty="0"/>
          </a:p>
        </p:txBody>
      </p:sp>
      <p:graphicFrame>
        <p:nvGraphicFramePr>
          <p:cNvPr id="2" name="Tablo 1">
            <a:extLst>
              <a:ext uri="{FF2B5EF4-FFF2-40B4-BE49-F238E27FC236}">
                <a16:creationId xmlns:a16="http://schemas.microsoft.com/office/drawing/2014/main" id="{F7280D63-BE02-6A44-D893-4740A59BB0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824044"/>
              </p:ext>
            </p:extLst>
          </p:nvPr>
        </p:nvGraphicFramePr>
        <p:xfrm>
          <a:off x="4387442" y="2945249"/>
          <a:ext cx="5838735" cy="33341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31774">
                  <a:extLst>
                    <a:ext uri="{9D8B030D-6E8A-4147-A177-3AD203B41FA5}">
                      <a16:colId xmlns:a16="http://schemas.microsoft.com/office/drawing/2014/main" val="218426944"/>
                    </a:ext>
                  </a:extLst>
                </a:gridCol>
                <a:gridCol w="1431774">
                  <a:extLst>
                    <a:ext uri="{9D8B030D-6E8A-4147-A177-3AD203B41FA5}">
                      <a16:colId xmlns:a16="http://schemas.microsoft.com/office/drawing/2014/main" val="1732554144"/>
                    </a:ext>
                  </a:extLst>
                </a:gridCol>
                <a:gridCol w="1431774">
                  <a:extLst>
                    <a:ext uri="{9D8B030D-6E8A-4147-A177-3AD203B41FA5}">
                      <a16:colId xmlns:a16="http://schemas.microsoft.com/office/drawing/2014/main" val="2547628739"/>
                    </a:ext>
                  </a:extLst>
                </a:gridCol>
                <a:gridCol w="1449433">
                  <a:extLst>
                    <a:ext uri="{9D8B030D-6E8A-4147-A177-3AD203B41FA5}">
                      <a16:colId xmlns:a16="http://schemas.microsoft.com/office/drawing/2014/main" val="1264746679"/>
                    </a:ext>
                  </a:extLst>
                </a:gridCol>
                <a:gridCol w="93980">
                  <a:extLst>
                    <a:ext uri="{9D8B030D-6E8A-4147-A177-3AD203B41FA5}">
                      <a16:colId xmlns:a16="http://schemas.microsoft.com/office/drawing/2014/main" val="536182482"/>
                    </a:ext>
                  </a:extLst>
                </a:gridCol>
              </a:tblGrid>
              <a:tr h="38699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Matris </a:t>
                      </a:r>
                      <a:r>
                        <a:rPr lang="en-US" sz="1400" dirty="0" err="1">
                          <a:effectLst/>
                        </a:rPr>
                        <a:t>İsmi</a:t>
                      </a:r>
                      <a:endParaRPr lang="tr-TR" sz="12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Matrisin Türü</a:t>
                      </a:r>
                      <a:endParaRPr lang="tr-TR" sz="12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0’dan Farklı Girdi Sayısı</a:t>
                      </a:r>
                      <a:endParaRPr lang="tr-TR" sz="12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Satır Sayısı</a:t>
                      </a:r>
                      <a:endParaRPr lang="tr-TR" sz="12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200" dirty="0">
                          <a:effectLst/>
                        </a:rPr>
                        <a:t> </a:t>
                      </a:r>
                      <a:endParaRPr lang="tr-TR" sz="12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55799532"/>
                  </a:ext>
                </a:extLst>
              </a:tr>
              <a:tr h="30406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Lung2</a:t>
                      </a:r>
                      <a:endParaRPr lang="tr-TR" sz="12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Hesaplamalı Akışkanlar Dinamiği Problemi</a:t>
                      </a:r>
                      <a:endParaRPr lang="tr-TR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273.647</a:t>
                      </a:r>
                      <a:endParaRPr lang="tr-TR" sz="12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109.460</a:t>
                      </a:r>
                      <a:endParaRPr lang="tr-TR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74751"/>
                  </a:ext>
                </a:extLst>
              </a:tr>
              <a:tr h="20904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Torso2</a:t>
                      </a:r>
                      <a:endParaRPr lang="tr-TR" sz="12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2D/3D Problemi</a:t>
                      </a:r>
                      <a:endParaRPr lang="tr-TR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574.718</a:t>
                      </a:r>
                      <a:endParaRPr lang="tr-TR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115.967</a:t>
                      </a:r>
                      <a:endParaRPr lang="tr-TR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910944"/>
                  </a:ext>
                </a:extLst>
              </a:tr>
              <a:tr h="30406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Venkat01</a:t>
                      </a:r>
                      <a:endParaRPr lang="tr-TR" sz="12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Hesaplamalı Akışkanlar Dinamiği Problemi</a:t>
                      </a:r>
                      <a:endParaRPr lang="tr-TR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890.108</a:t>
                      </a:r>
                      <a:endParaRPr lang="tr-TR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62.424</a:t>
                      </a:r>
                      <a:endParaRPr lang="tr-TR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42931"/>
                  </a:ext>
                </a:extLst>
              </a:tr>
              <a:tr h="20904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Bcsstk17</a:t>
                      </a:r>
                      <a:endParaRPr lang="tr-TR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Yapısal Problem</a:t>
                      </a:r>
                      <a:endParaRPr lang="tr-TR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219.812</a:t>
                      </a:r>
                      <a:endParaRPr lang="tr-TR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10.974</a:t>
                      </a:r>
                      <a:endParaRPr lang="tr-TR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007994"/>
                  </a:ext>
                </a:extLst>
              </a:tr>
              <a:tr h="30406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Si41Ge41H72</a:t>
                      </a:r>
                      <a:endParaRPr lang="tr-TR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Teorik / Kuantum Kimyası Problemi</a:t>
                      </a:r>
                      <a:endParaRPr lang="tr-TR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</a:rPr>
                        <a:t>7.598.452</a:t>
                      </a:r>
                      <a:endParaRPr lang="tr-TR" sz="1200" b="1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185.639</a:t>
                      </a:r>
                      <a:endParaRPr lang="tr-TR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919095"/>
                  </a:ext>
                </a:extLst>
              </a:tr>
              <a:tr h="2685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Bcsstk37</a:t>
                      </a:r>
                      <a:endParaRPr lang="tr-TR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Yapısal Problem</a:t>
                      </a:r>
                      <a:endParaRPr lang="tr-TR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583.240</a:t>
                      </a:r>
                      <a:endParaRPr lang="tr-TR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25.503</a:t>
                      </a:r>
                      <a:endParaRPr lang="tr-TR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303246"/>
                  </a:ext>
                </a:extLst>
              </a:tr>
              <a:tr h="20904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Pwtk</a:t>
                      </a:r>
                      <a:endParaRPr lang="tr-TR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Yapısal Problem</a:t>
                      </a:r>
                      <a:endParaRPr lang="tr-TR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</a:rPr>
                        <a:t>5.926.171</a:t>
                      </a:r>
                      <a:endParaRPr lang="tr-TR" sz="1200" b="1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217.918</a:t>
                      </a:r>
                      <a:endParaRPr lang="tr-TR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2025791"/>
                  </a:ext>
                </a:extLst>
              </a:tr>
              <a:tr h="37354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Cfd2</a:t>
                      </a:r>
                      <a:endParaRPr lang="tr-TR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Hesaplamalı Akışkanlar Dinamiği Problemi</a:t>
                      </a:r>
                      <a:endParaRPr lang="tr-TR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</a:rPr>
                        <a:t>2.605.669</a:t>
                      </a:r>
                      <a:endParaRPr lang="tr-TR" sz="1200" b="1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123.440</a:t>
                      </a:r>
                      <a:endParaRPr lang="tr-TR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300143"/>
                  </a:ext>
                </a:extLst>
              </a:tr>
              <a:tr h="15203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Gearbox</a:t>
                      </a:r>
                      <a:endParaRPr lang="tr-TR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Yapısal Problem</a:t>
                      </a:r>
                      <a:endParaRPr lang="tr-TR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</a:rPr>
                        <a:t>4.617.075</a:t>
                      </a:r>
                      <a:endParaRPr lang="tr-TR" sz="1200" b="1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153.746</a:t>
                      </a:r>
                      <a:endParaRPr lang="tr-TR" sz="12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31771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2656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2191</TotalTime>
  <Words>1442</Words>
  <Application>Microsoft Office PowerPoint</Application>
  <PresentationFormat>Geniş ekran</PresentationFormat>
  <Paragraphs>483</Paragraphs>
  <Slides>21</Slides>
  <Notes>6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</vt:lpstr>
      <vt:lpstr>Times New Roman</vt:lpstr>
      <vt:lpstr>Office Teması</vt:lpstr>
      <vt:lpstr>PowerPoint Sunusu</vt:lpstr>
      <vt:lpstr>PowerPoint Sunusu</vt:lpstr>
      <vt:lpstr>Seyrek Alt Üçgen Matris Çözümü</vt:lpstr>
      <vt:lpstr>Literatür Taraması</vt:lpstr>
      <vt:lpstr>Yeniden Yazma Yöntemi</vt:lpstr>
      <vt:lpstr>  Y3 için Strateji 1</vt:lpstr>
      <vt:lpstr>Y3 için Strateji 2</vt:lpstr>
      <vt:lpstr>Y3 için Strateji 2</vt:lpstr>
      <vt:lpstr>Test Verileri</vt:lpstr>
      <vt:lpstr>Test Sonuçları</vt:lpstr>
      <vt:lpstr>Test Sonuçları</vt:lpstr>
      <vt:lpstr>Si41Ge41H72 Test Sonuçları</vt:lpstr>
      <vt:lpstr>Bcsstk37 Test Sonuçları</vt:lpstr>
      <vt:lpstr>Sonuç</vt:lpstr>
      <vt:lpstr>Lung2 Test Sonuçları</vt:lpstr>
      <vt:lpstr>Venkat01 Test Sonuçları</vt:lpstr>
      <vt:lpstr>Torso2 Test Sonuçları</vt:lpstr>
      <vt:lpstr>Bcsstk17 Test Sonuçları</vt:lpstr>
      <vt:lpstr>Pwtk Test Sonuçları</vt:lpstr>
      <vt:lpstr>Gearbox Test Sonuçları</vt:lpstr>
      <vt:lpstr>Cfd2 Test Sonuçları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Dogukan INCE, ISU</dc:creator>
  <cp:lastModifiedBy>190701145</cp:lastModifiedBy>
  <cp:revision>8</cp:revision>
  <dcterms:created xsi:type="dcterms:W3CDTF">2022-01-21T06:56:49Z</dcterms:created>
  <dcterms:modified xsi:type="dcterms:W3CDTF">2022-05-29T23:40:09Z</dcterms:modified>
</cp:coreProperties>
</file>